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8229600" cx="14630400"/>
  <p:notesSz cx="8229600" cy="14630400"/>
  <p:embeddedFontLst>
    <p:embeddedFont>
      <p:font typeface="Montserrat"/>
      <p:regular r:id="rId28"/>
      <p:bold r:id="rId29"/>
      <p:italic r:id="rId30"/>
      <p:boldItalic r:id="rId31"/>
    </p:embeddedFont>
    <p:embeddedFont>
      <p:font typeface="Heebo Light"/>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EYHXhVr4RaUxeT+9LG/u3d+6l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33" Type="http://schemas.openxmlformats.org/officeDocument/2006/relationships/font" Target="fonts/HeeboLight-bold.fntdata"/><Relationship Id="rId10" Type="http://schemas.openxmlformats.org/officeDocument/2006/relationships/slide" Target="slides/slide6.xml"/><Relationship Id="rId32" Type="http://schemas.openxmlformats.org/officeDocument/2006/relationships/font" Target="fonts/HeeboLight-regular.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5"/>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3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34"/>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3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3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35"/>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3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3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36"/>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3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pic>
        <p:nvPicPr>
          <p:cNvPr descr="preencoded.png" id="59" name="Google Shape;59;p3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37"/>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3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pic>
        <p:nvPicPr>
          <p:cNvPr descr="preencoded.png" id="63" name="Google Shape;63;p3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38"/>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3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pic>
        <p:nvPicPr>
          <p:cNvPr descr="preencoded.png" id="67" name="Google Shape;67;p3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39"/>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3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70" name="Shape 70"/>
        <p:cNvGrpSpPr/>
        <p:nvPr/>
      </p:nvGrpSpPr>
      <p:grpSpPr>
        <a:xfrm>
          <a:off x="0" y="0"/>
          <a:ext cx="0" cy="0"/>
          <a:chOff x="0" y="0"/>
          <a:chExt cx="0" cy="0"/>
        </a:xfrm>
      </p:grpSpPr>
      <p:pic>
        <p:nvPicPr>
          <p:cNvPr descr="preencoded.png" id="71" name="Google Shape;71;p4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2" name="Google Shape;72;p40"/>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4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74" name="Shape 74"/>
        <p:cNvGrpSpPr/>
        <p:nvPr/>
      </p:nvGrpSpPr>
      <p:grpSpPr>
        <a:xfrm>
          <a:off x="0" y="0"/>
          <a:ext cx="0" cy="0"/>
          <a:chOff x="0" y="0"/>
          <a:chExt cx="0" cy="0"/>
        </a:xfrm>
      </p:grpSpPr>
      <p:pic>
        <p:nvPicPr>
          <p:cNvPr descr="preencoded.png" id="75" name="Google Shape;75;p4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6" name="Google Shape;76;p41"/>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4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78" name="Shape 78"/>
        <p:cNvGrpSpPr/>
        <p:nvPr/>
      </p:nvGrpSpPr>
      <p:grpSpPr>
        <a:xfrm>
          <a:off x="0" y="0"/>
          <a:ext cx="0" cy="0"/>
          <a:chOff x="0" y="0"/>
          <a:chExt cx="0" cy="0"/>
        </a:xfrm>
      </p:grpSpPr>
      <p:pic>
        <p:nvPicPr>
          <p:cNvPr descr="preencoded.png" id="79" name="Google Shape;79;p4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0" name="Google Shape;80;p42"/>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4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82" name="Shape 82"/>
        <p:cNvGrpSpPr/>
        <p:nvPr/>
      </p:nvGrpSpPr>
      <p:grpSpPr>
        <a:xfrm>
          <a:off x="0" y="0"/>
          <a:ext cx="0" cy="0"/>
          <a:chOff x="0" y="0"/>
          <a:chExt cx="0" cy="0"/>
        </a:xfrm>
      </p:grpSpPr>
      <p:pic>
        <p:nvPicPr>
          <p:cNvPr descr="preencoded.png" id="83" name="Google Shape;83;p4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4" name="Google Shape;84;p43"/>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4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26"/>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2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86" name="Shape 86"/>
        <p:cNvGrpSpPr/>
        <p:nvPr/>
      </p:nvGrpSpPr>
      <p:grpSpPr>
        <a:xfrm>
          <a:off x="0" y="0"/>
          <a:ext cx="0" cy="0"/>
          <a:chOff x="0" y="0"/>
          <a:chExt cx="0" cy="0"/>
        </a:xfrm>
      </p:grpSpPr>
      <p:pic>
        <p:nvPicPr>
          <p:cNvPr descr="preencoded.png" id="87" name="Google Shape;87;p4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8" name="Google Shape;88;p44"/>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4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spTree>
      <p:nvGrpSpPr>
        <p:cNvPr id="90" name="Shape 90"/>
        <p:cNvGrpSpPr/>
        <p:nvPr/>
      </p:nvGrpSpPr>
      <p:grpSpPr>
        <a:xfrm>
          <a:off x="0" y="0"/>
          <a:ext cx="0" cy="0"/>
          <a:chOff x="0" y="0"/>
          <a:chExt cx="0" cy="0"/>
        </a:xfrm>
      </p:grpSpPr>
      <p:pic>
        <p:nvPicPr>
          <p:cNvPr descr="preencoded.png" id="91" name="Google Shape;91;p4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2" name="Google Shape;92;p45"/>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 name="Google Shape;93;p4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spTree>
      <p:nvGrpSpPr>
        <p:cNvPr id="94" name="Shape 94"/>
        <p:cNvGrpSpPr/>
        <p:nvPr/>
      </p:nvGrpSpPr>
      <p:grpSpPr>
        <a:xfrm>
          <a:off x="0" y="0"/>
          <a:ext cx="0" cy="0"/>
          <a:chOff x="0" y="0"/>
          <a:chExt cx="0" cy="0"/>
        </a:xfrm>
      </p:grpSpPr>
      <p:pic>
        <p:nvPicPr>
          <p:cNvPr descr="preencoded.png" id="95" name="Google Shape;95;p4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6" name="Google Shape;96;p46"/>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p4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spTree>
      <p:nvGrpSpPr>
        <p:cNvPr id="98" name="Shape 98"/>
        <p:cNvGrpSpPr/>
        <p:nvPr/>
      </p:nvGrpSpPr>
      <p:grpSpPr>
        <a:xfrm>
          <a:off x="0" y="0"/>
          <a:ext cx="0" cy="0"/>
          <a:chOff x="0" y="0"/>
          <a:chExt cx="0" cy="0"/>
        </a:xfrm>
      </p:grpSpPr>
      <p:pic>
        <p:nvPicPr>
          <p:cNvPr descr="preencoded.png" id="99" name="Google Shape;99;p4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00" name="Google Shape;100;p47"/>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1" name="Google Shape;101;p4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27"/>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2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28"/>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2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29"/>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30"/>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3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3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31"/>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3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3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32"/>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3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3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33"/>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3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2.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0.png"/><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1.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79.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80.png"/><Relationship Id="rId6" Type="http://schemas.openxmlformats.org/officeDocument/2006/relationships/image" Target="../media/image89.png"/><Relationship Id="rId7" Type="http://schemas.openxmlformats.org/officeDocument/2006/relationships/image" Target="../media/image86.png"/><Relationship Id="rId8"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109.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110.png"/><Relationship Id="rId8"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92.png"/><Relationship Id="rId4" Type="http://schemas.openxmlformats.org/officeDocument/2006/relationships/image" Target="../media/image74.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85.png"/><Relationship Id="rId8"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patrick.nassef69@gmail.com" TargetMode="External"/><Relationship Id="rId4" Type="http://schemas.openxmlformats.org/officeDocument/2006/relationships/hyperlink" Target="mailto:rehamashrf100@gmail.com" TargetMode="External"/><Relationship Id="rId5" Type="http://schemas.openxmlformats.org/officeDocument/2006/relationships/hyperlink" Target="mailto:saifeldinsameh@gmail.com" TargetMode="External"/><Relationship Id="rId6" Type="http://schemas.openxmlformats.org/officeDocument/2006/relationships/hyperlink" Target="mailto:tarekkmuhammed1911@gmail.com" TargetMode="External"/><Relationship Id="rId7" Type="http://schemas.openxmlformats.org/officeDocument/2006/relationships/hyperlink" Target="mailto:yassenelasfar@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92.png"/><Relationship Id="rId4" Type="http://schemas.openxmlformats.org/officeDocument/2006/relationships/image" Target="../media/image77.png"/><Relationship Id="rId5" Type="http://schemas.openxmlformats.org/officeDocument/2006/relationships/image" Target="../media/image10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0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4.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preencoded.png" id="108" name="Google Shape;10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9" name="Google Shape;109;p1"/>
          <p:cNvSpPr/>
          <p:nvPr/>
        </p:nvSpPr>
        <p:spPr>
          <a:xfrm>
            <a:off x="793790" y="2603540"/>
            <a:ext cx="7556421" cy="1956435"/>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F2F0F4"/>
              </a:buClr>
              <a:buSzPts val="6150"/>
              <a:buFont typeface="Montserrat"/>
              <a:buNone/>
            </a:pPr>
            <a:r>
              <a:rPr b="0" i="0" lang="en-US" sz="6150" u="none" cap="none" strike="noStrike">
                <a:solidFill>
                  <a:srgbClr val="F2F0F4"/>
                </a:solidFill>
                <a:latin typeface="Montserrat"/>
                <a:ea typeface="Montserrat"/>
                <a:cs typeface="Montserrat"/>
                <a:sym typeface="Montserrat"/>
              </a:rPr>
              <a:t>Heart Disease Prediction System</a:t>
            </a:r>
            <a:endParaRPr b="0" i="0" sz="6150" u="none" cap="none" strike="noStrike"/>
          </a:p>
        </p:txBody>
      </p:sp>
      <p:sp>
        <p:nvSpPr>
          <p:cNvPr id="110" name="Google Shape;110;p1"/>
          <p:cNvSpPr/>
          <p:nvPr/>
        </p:nvSpPr>
        <p:spPr>
          <a:xfrm>
            <a:off x="793790" y="4900136"/>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This project uses machine learning to predict heart disease. We'll explore data preprocessing, model implementation, and performance evaluation.</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0"/>
          <p:cNvSpPr/>
          <p:nvPr/>
        </p:nvSpPr>
        <p:spPr>
          <a:xfrm>
            <a:off x="793790" y="635318"/>
            <a:ext cx="298787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2200"/>
              <a:buFont typeface="Montserrat"/>
              <a:buNone/>
            </a:pPr>
            <a:r>
              <a:rPr b="0" i="0" lang="en-US" sz="2200" u="none" cap="none" strike="noStrike">
                <a:solidFill>
                  <a:srgbClr val="F2F0F4"/>
                </a:solidFill>
                <a:latin typeface="Montserrat"/>
                <a:ea typeface="Montserrat"/>
                <a:cs typeface="Montserrat"/>
                <a:sym typeface="Montserrat"/>
              </a:rPr>
              <a:t>Feature Engineering:</a:t>
            </a:r>
            <a:endParaRPr b="0" i="0" sz="2200" u="none" cap="none" strike="noStrike"/>
          </a:p>
        </p:txBody>
      </p:sp>
      <p:pic>
        <p:nvPicPr>
          <p:cNvPr descr="preencoded.png" id="268" name="Google Shape;268;p10"/>
          <p:cNvPicPr preferRelativeResize="0"/>
          <p:nvPr/>
        </p:nvPicPr>
        <p:blipFill rotWithShape="1">
          <a:blip r:embed="rId3">
            <a:alphaModFix/>
          </a:blip>
          <a:srcRect b="0" l="0" r="0" t="0"/>
          <a:stretch/>
        </p:blipFill>
        <p:spPr>
          <a:xfrm>
            <a:off x="793790" y="1443276"/>
            <a:ext cx="6351270" cy="3925372"/>
          </a:xfrm>
          <a:prstGeom prst="rect">
            <a:avLst/>
          </a:prstGeom>
          <a:noFill/>
          <a:ln>
            <a:noFill/>
          </a:ln>
        </p:spPr>
      </p:pic>
      <p:sp>
        <p:nvSpPr>
          <p:cNvPr id="269" name="Google Shape;269;p10"/>
          <p:cNvSpPr/>
          <p:nvPr/>
        </p:nvSpPr>
        <p:spPr>
          <a:xfrm>
            <a:off x="793790" y="565213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Scaling</a:t>
            </a:r>
            <a:endParaRPr b="0" i="0" sz="2200" u="none" cap="none" strike="noStrike"/>
          </a:p>
        </p:txBody>
      </p:sp>
      <p:sp>
        <p:nvSpPr>
          <p:cNvPr id="270" name="Google Shape;270;p10"/>
          <p:cNvSpPr/>
          <p:nvPr/>
        </p:nvSpPr>
        <p:spPr>
          <a:xfrm>
            <a:off x="793790" y="6142553"/>
            <a:ext cx="6351270"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We used a standard scalar to normalize our numeric columns, such as height, BMI, and weight. Normalization ensures that all features are on a similar scale, improving the performance of our machine learning models.</a:t>
            </a:r>
            <a:endParaRPr b="0" i="0" sz="1750" u="none" cap="none" strike="noStrike"/>
          </a:p>
        </p:txBody>
      </p:sp>
      <p:pic>
        <p:nvPicPr>
          <p:cNvPr descr="preencoded.png" id="271" name="Google Shape;271;p10"/>
          <p:cNvPicPr preferRelativeResize="0"/>
          <p:nvPr/>
        </p:nvPicPr>
        <p:blipFill rotWithShape="1">
          <a:blip r:embed="rId4">
            <a:alphaModFix/>
          </a:blip>
          <a:srcRect b="0" l="0" r="0" t="0"/>
          <a:stretch/>
        </p:blipFill>
        <p:spPr>
          <a:xfrm>
            <a:off x="7485221" y="1443276"/>
            <a:ext cx="6351389" cy="3925372"/>
          </a:xfrm>
          <a:prstGeom prst="rect">
            <a:avLst/>
          </a:prstGeom>
          <a:noFill/>
          <a:ln>
            <a:noFill/>
          </a:ln>
        </p:spPr>
      </p:pic>
      <p:sp>
        <p:nvSpPr>
          <p:cNvPr id="272" name="Google Shape;272;p10"/>
          <p:cNvSpPr/>
          <p:nvPr/>
        </p:nvSpPr>
        <p:spPr>
          <a:xfrm>
            <a:off x="7485221" y="5652135"/>
            <a:ext cx="441209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Encoding Categorical Variables</a:t>
            </a:r>
            <a:endParaRPr b="0" i="0" sz="2200" u="none" cap="none" strike="noStrike"/>
          </a:p>
        </p:txBody>
      </p:sp>
      <p:sp>
        <p:nvSpPr>
          <p:cNvPr id="273" name="Google Shape;273;p10"/>
          <p:cNvSpPr/>
          <p:nvPr/>
        </p:nvSpPr>
        <p:spPr>
          <a:xfrm>
            <a:off x="7485221" y="6142553"/>
            <a:ext cx="635138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We used label encoder to convert our categorical features into numerical values. This is a common technique in machine learning, as models can only work with numerical data.</a:t>
            </a:r>
            <a:endParaRPr b="0" i="0" sz="17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1"/>
          <p:cNvSpPr/>
          <p:nvPr/>
        </p:nvSpPr>
        <p:spPr>
          <a:xfrm>
            <a:off x="635437" y="499229"/>
            <a:ext cx="6084808" cy="567333"/>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2F0F4"/>
              </a:buClr>
              <a:buSzPts val="3550"/>
              <a:buFont typeface="Montserrat"/>
              <a:buNone/>
            </a:pPr>
            <a:r>
              <a:rPr b="0" i="0" lang="en-US" sz="3550" u="none" cap="none" strike="noStrike">
                <a:solidFill>
                  <a:srgbClr val="F2F0F4"/>
                </a:solidFill>
                <a:latin typeface="Montserrat"/>
                <a:ea typeface="Montserrat"/>
                <a:cs typeface="Montserrat"/>
                <a:sym typeface="Montserrat"/>
              </a:rPr>
              <a:t>Handling imbalanced data</a:t>
            </a:r>
            <a:endParaRPr b="0" i="0" sz="3550" u="none" cap="none" strike="noStrike"/>
          </a:p>
        </p:txBody>
      </p:sp>
      <p:sp>
        <p:nvSpPr>
          <p:cNvPr id="280" name="Google Shape;280;p11"/>
          <p:cNvSpPr/>
          <p:nvPr/>
        </p:nvSpPr>
        <p:spPr>
          <a:xfrm>
            <a:off x="635437" y="1520309"/>
            <a:ext cx="2269569" cy="28360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2F0F4"/>
              </a:buClr>
              <a:buSzPts val="1750"/>
              <a:buFont typeface="Montserrat"/>
              <a:buNone/>
            </a:pPr>
            <a:r>
              <a:rPr b="0" i="0" lang="en-US" sz="1750" u="none" cap="none" strike="noStrike">
                <a:solidFill>
                  <a:srgbClr val="F2F0F4"/>
                </a:solidFill>
                <a:latin typeface="Montserrat"/>
                <a:ea typeface="Montserrat"/>
                <a:cs typeface="Montserrat"/>
                <a:sym typeface="Montserrat"/>
              </a:rPr>
              <a:t>Oversampling</a:t>
            </a:r>
            <a:endParaRPr b="0" i="0" sz="1750" u="none" cap="none" strike="noStrike"/>
          </a:p>
        </p:txBody>
      </p:sp>
      <p:sp>
        <p:nvSpPr>
          <p:cNvPr id="281" name="Google Shape;281;p11"/>
          <p:cNvSpPr/>
          <p:nvPr/>
        </p:nvSpPr>
        <p:spPr>
          <a:xfrm>
            <a:off x="635437" y="1985367"/>
            <a:ext cx="6458307" cy="174307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To address the imbalance in our dataset, we employed a combination of oversampling and undersampling techniques. We used SMOTEN (Synthetic Minority Over-sampling Technique for Nominal features) to increase the number of instances in the minority class (patients who had a heart attack). This involved creating synthetic data points that were similar to the existing minority class samples.</a:t>
            </a:r>
            <a:endParaRPr b="0" i="0" sz="1400" u="none" cap="none" strike="noStrike"/>
          </a:p>
        </p:txBody>
      </p:sp>
      <p:sp>
        <p:nvSpPr>
          <p:cNvPr id="282" name="Google Shape;282;p11"/>
          <p:cNvSpPr/>
          <p:nvPr/>
        </p:nvSpPr>
        <p:spPr>
          <a:xfrm>
            <a:off x="7544276" y="1502212"/>
            <a:ext cx="6458307" cy="29051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before sampling:</a:t>
            </a:r>
            <a:endParaRPr b="0" i="0" sz="1400" u="none" cap="none" strike="noStrike"/>
          </a:p>
        </p:txBody>
      </p:sp>
      <p:pic>
        <p:nvPicPr>
          <p:cNvPr descr="preencoded.png" id="283" name="Google Shape;283;p11"/>
          <p:cNvPicPr preferRelativeResize="0"/>
          <p:nvPr/>
        </p:nvPicPr>
        <p:blipFill rotWithShape="1">
          <a:blip r:embed="rId3">
            <a:alphaModFix/>
          </a:blip>
          <a:srcRect b="0" l="0" r="0" t="0"/>
          <a:stretch/>
        </p:blipFill>
        <p:spPr>
          <a:xfrm>
            <a:off x="7544276" y="1996916"/>
            <a:ext cx="6458307" cy="2171105"/>
          </a:xfrm>
          <a:prstGeom prst="rect">
            <a:avLst/>
          </a:prstGeom>
          <a:noFill/>
          <a:ln>
            <a:noFill/>
          </a:ln>
        </p:spPr>
      </p:pic>
      <p:sp>
        <p:nvSpPr>
          <p:cNvPr id="284" name="Google Shape;284;p11"/>
          <p:cNvSpPr/>
          <p:nvPr/>
        </p:nvSpPr>
        <p:spPr>
          <a:xfrm>
            <a:off x="7544276" y="4372213"/>
            <a:ext cx="6458307" cy="29051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
        <p:nvSpPr>
          <p:cNvPr id="285" name="Google Shape;285;p11"/>
          <p:cNvSpPr/>
          <p:nvPr/>
        </p:nvSpPr>
        <p:spPr>
          <a:xfrm>
            <a:off x="635437" y="5211723"/>
            <a:ext cx="2269569" cy="28360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2F0F4"/>
              </a:buClr>
              <a:buSzPts val="1750"/>
              <a:buFont typeface="Montserrat"/>
              <a:buNone/>
            </a:pPr>
            <a:r>
              <a:rPr b="0" i="0" lang="en-US" sz="1750" u="none" cap="none" strike="noStrike">
                <a:solidFill>
                  <a:srgbClr val="F2F0F4"/>
                </a:solidFill>
                <a:latin typeface="Montserrat"/>
                <a:ea typeface="Montserrat"/>
                <a:cs typeface="Montserrat"/>
                <a:sym typeface="Montserrat"/>
              </a:rPr>
              <a:t>Undersampling</a:t>
            </a:r>
            <a:endParaRPr b="0" i="0" sz="1750" u="none" cap="none" strike="noStrike"/>
          </a:p>
        </p:txBody>
      </p:sp>
      <p:sp>
        <p:nvSpPr>
          <p:cNvPr id="286" name="Google Shape;286;p11"/>
          <p:cNvSpPr/>
          <p:nvPr/>
        </p:nvSpPr>
        <p:spPr>
          <a:xfrm>
            <a:off x="635437" y="5676781"/>
            <a:ext cx="6458307" cy="145256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Subsequently, we applied random undersampling to the majority class (patients who didn't have a heart attack) to reduce its size and bring it closer to the oversampled minority class. This approach ensured a more balanced dataset for training our machine learning models, leading to improved prediction accuracy and reducing bias.</a:t>
            </a:r>
            <a:endParaRPr b="0" i="0" sz="1400" u="none" cap="none" strike="noStrike"/>
          </a:p>
        </p:txBody>
      </p:sp>
      <p:sp>
        <p:nvSpPr>
          <p:cNvPr id="287" name="Google Shape;287;p11"/>
          <p:cNvSpPr/>
          <p:nvPr/>
        </p:nvSpPr>
        <p:spPr>
          <a:xfrm>
            <a:off x="7544276" y="5193625"/>
            <a:ext cx="6458307" cy="29051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after sampling:</a:t>
            </a:r>
            <a:endParaRPr b="0" i="0" sz="1400" u="none" cap="none" strike="noStrike"/>
          </a:p>
        </p:txBody>
      </p:sp>
      <p:pic>
        <p:nvPicPr>
          <p:cNvPr descr="preencoded.png" id="288" name="Google Shape;288;p11"/>
          <p:cNvPicPr preferRelativeResize="0"/>
          <p:nvPr/>
        </p:nvPicPr>
        <p:blipFill rotWithShape="1">
          <a:blip r:embed="rId4">
            <a:alphaModFix/>
          </a:blip>
          <a:srcRect b="0" l="0" r="0" t="0"/>
          <a:stretch/>
        </p:blipFill>
        <p:spPr>
          <a:xfrm>
            <a:off x="7544276" y="5688330"/>
            <a:ext cx="5003125" cy="1617464"/>
          </a:xfrm>
          <a:prstGeom prst="rect">
            <a:avLst/>
          </a:prstGeom>
          <a:noFill/>
          <a:ln>
            <a:noFill/>
          </a:ln>
        </p:spPr>
      </p:pic>
      <p:sp>
        <p:nvSpPr>
          <p:cNvPr id="289" name="Google Shape;289;p11"/>
          <p:cNvSpPr/>
          <p:nvPr/>
        </p:nvSpPr>
        <p:spPr>
          <a:xfrm>
            <a:off x="7544276" y="7509986"/>
            <a:ext cx="6458307" cy="29051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2"/>
          <p:cNvSpPr/>
          <p:nvPr/>
        </p:nvSpPr>
        <p:spPr>
          <a:xfrm>
            <a:off x="616506" y="484465"/>
            <a:ext cx="5569982" cy="550426"/>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F2F0F4"/>
              </a:buClr>
              <a:buSzPts val="3450"/>
              <a:buFont typeface="Montserrat"/>
              <a:buNone/>
            </a:pPr>
            <a:r>
              <a:rPr b="0" i="0" lang="en-US" sz="3450" u="none" cap="none" strike="noStrike">
                <a:solidFill>
                  <a:srgbClr val="F2F0F4"/>
                </a:solidFill>
                <a:latin typeface="Montserrat"/>
                <a:ea typeface="Montserrat"/>
                <a:cs typeface="Montserrat"/>
                <a:sym typeface="Montserrat"/>
              </a:rPr>
              <a:t>Exploratory Data Analysis</a:t>
            </a:r>
            <a:endParaRPr b="0" i="0" sz="3450" u="none" cap="none" strike="noStrike"/>
          </a:p>
        </p:txBody>
      </p:sp>
      <p:sp>
        <p:nvSpPr>
          <p:cNvPr id="296" name="Google Shape;296;p12"/>
          <p:cNvSpPr/>
          <p:nvPr/>
        </p:nvSpPr>
        <p:spPr>
          <a:xfrm>
            <a:off x="616506" y="1299091"/>
            <a:ext cx="3660219" cy="440293"/>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F2F0F4"/>
              </a:buClr>
              <a:buSzPts val="2750"/>
              <a:buFont typeface="Montserrat"/>
              <a:buNone/>
            </a:pPr>
            <a:r>
              <a:rPr b="0" i="0" lang="en-US" sz="2750" u="none" cap="none" strike="noStrike">
                <a:solidFill>
                  <a:srgbClr val="F2F0F4"/>
                </a:solidFill>
                <a:latin typeface="Montserrat"/>
                <a:ea typeface="Montserrat"/>
                <a:cs typeface="Montserrat"/>
                <a:sym typeface="Montserrat"/>
              </a:rPr>
              <a:t>Descriptive Statistics</a:t>
            </a:r>
            <a:endParaRPr b="0" i="0" sz="2750" u="none" cap="none" strike="noStrike"/>
          </a:p>
        </p:txBody>
      </p:sp>
      <p:sp>
        <p:nvSpPr>
          <p:cNvPr id="297" name="Google Shape;297;p12"/>
          <p:cNvSpPr/>
          <p:nvPr/>
        </p:nvSpPr>
        <p:spPr>
          <a:xfrm>
            <a:off x="616506" y="2003584"/>
            <a:ext cx="6782157" cy="27527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F2F0F4"/>
              </a:buClr>
              <a:buSzPts val="1700"/>
              <a:buFont typeface="Montserrat"/>
              <a:buNone/>
            </a:pPr>
            <a:r>
              <a:rPr b="0" i="0" lang="en-US" sz="1700" u="none" cap="none" strike="noStrike">
                <a:solidFill>
                  <a:srgbClr val="F2F0F4"/>
                </a:solidFill>
                <a:latin typeface="Montserrat"/>
                <a:ea typeface="Montserrat"/>
                <a:cs typeface="Montserrat"/>
                <a:sym typeface="Montserrat"/>
              </a:rPr>
              <a:t>Many types of Statistical Analysis , one of them is the Variance</a:t>
            </a:r>
            <a:endParaRPr b="0" i="0" sz="1700" u="none" cap="none" strike="noStrike"/>
          </a:p>
        </p:txBody>
      </p:sp>
      <p:pic>
        <p:nvPicPr>
          <p:cNvPr descr="preencoded.png" id="298" name="Google Shape;298;p12"/>
          <p:cNvPicPr preferRelativeResize="0"/>
          <p:nvPr/>
        </p:nvPicPr>
        <p:blipFill rotWithShape="1">
          <a:blip r:embed="rId3">
            <a:alphaModFix/>
          </a:blip>
          <a:srcRect b="0" l="0" r="0" t="0"/>
          <a:stretch/>
        </p:blipFill>
        <p:spPr>
          <a:xfrm>
            <a:off x="616506" y="2543056"/>
            <a:ext cx="13397389" cy="60627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3"/>
          <p:cNvSpPr/>
          <p:nvPr/>
        </p:nvSpPr>
        <p:spPr>
          <a:xfrm>
            <a:off x="711272" y="558875"/>
            <a:ext cx="10825200" cy="635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4000"/>
              <a:buFont typeface="Montserrat"/>
              <a:buNone/>
            </a:pPr>
            <a:r>
              <a:rPr b="0" i="0" lang="en-US" sz="4000" u="none" cap="none" strike="noStrike">
                <a:solidFill>
                  <a:srgbClr val="F2F0F4"/>
                </a:solidFill>
                <a:latin typeface="Montserrat"/>
                <a:ea typeface="Montserrat"/>
                <a:cs typeface="Montserrat"/>
                <a:sym typeface="Montserrat"/>
              </a:rPr>
              <a:t>Exploratory Data Analysis</a:t>
            </a:r>
            <a:endParaRPr b="0" i="0" sz="4000" u="none" cap="none" strike="noStrike"/>
          </a:p>
        </p:txBody>
      </p:sp>
      <p:sp>
        <p:nvSpPr>
          <p:cNvPr id="305" name="Google Shape;305;p13"/>
          <p:cNvSpPr/>
          <p:nvPr/>
        </p:nvSpPr>
        <p:spPr>
          <a:xfrm>
            <a:off x="711279" y="1498640"/>
            <a:ext cx="2540437" cy="31754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2000"/>
              <a:buFont typeface="Montserrat"/>
              <a:buNone/>
            </a:pPr>
            <a:r>
              <a:rPr b="0" i="0" lang="en-US" sz="2000" u="none" cap="none" strike="noStrike">
                <a:solidFill>
                  <a:srgbClr val="F2F0F4"/>
                </a:solidFill>
                <a:latin typeface="Montserrat"/>
                <a:ea typeface="Montserrat"/>
                <a:cs typeface="Montserrat"/>
                <a:sym typeface="Montserrat"/>
              </a:rPr>
              <a:t>Data Visualization</a:t>
            </a:r>
            <a:endParaRPr b="0" i="0" sz="2000" u="none" cap="none" strike="noStrike"/>
          </a:p>
        </p:txBody>
      </p:sp>
      <p:sp>
        <p:nvSpPr>
          <p:cNvPr id="306" name="Google Shape;306;p13"/>
          <p:cNvSpPr/>
          <p:nvPr/>
        </p:nvSpPr>
        <p:spPr>
          <a:xfrm>
            <a:off x="711279" y="2120979"/>
            <a:ext cx="8759904" cy="63507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2000"/>
              <a:buFont typeface="Montserrat"/>
              <a:buNone/>
            </a:pPr>
            <a:r>
              <a:rPr b="0" i="0" lang="en-US" sz="2000" u="none" cap="none" strike="noStrike">
                <a:solidFill>
                  <a:srgbClr val="F2F0F4"/>
                </a:solidFill>
                <a:latin typeface="Montserrat"/>
                <a:ea typeface="Montserrat"/>
                <a:cs typeface="Montserrat"/>
                <a:sym typeface="Montserrat"/>
              </a:rPr>
              <a:t>Using Pie-Chart to show the percentages of clusters of each features </a:t>
            </a:r>
            <a:br>
              <a:rPr b="0" i="0" lang="en-US" sz="2000" u="none" cap="none" strike="noStrike">
                <a:solidFill>
                  <a:srgbClr val="F2F0F4"/>
                </a:solidFill>
                <a:latin typeface="Montserrat"/>
                <a:ea typeface="Montserrat"/>
                <a:cs typeface="Montserrat"/>
                <a:sym typeface="Montserrat"/>
              </a:rPr>
            </a:br>
            <a:endParaRPr b="0" i="0" sz="2000" u="none" cap="none" strike="noStrike"/>
          </a:p>
        </p:txBody>
      </p:sp>
      <p:pic>
        <p:nvPicPr>
          <p:cNvPr descr="preencoded.png" id="307" name="Google Shape;307;p13"/>
          <p:cNvPicPr preferRelativeResize="0"/>
          <p:nvPr/>
        </p:nvPicPr>
        <p:blipFill rotWithShape="1">
          <a:blip r:embed="rId3">
            <a:alphaModFix/>
          </a:blip>
          <a:srcRect b="0" l="0" r="0" t="0"/>
          <a:stretch/>
        </p:blipFill>
        <p:spPr>
          <a:xfrm>
            <a:off x="711279" y="3289459"/>
            <a:ext cx="6356032" cy="4133374"/>
          </a:xfrm>
          <a:prstGeom prst="rect">
            <a:avLst/>
          </a:prstGeom>
          <a:noFill/>
          <a:ln>
            <a:noFill/>
          </a:ln>
        </p:spPr>
      </p:pic>
      <p:pic>
        <p:nvPicPr>
          <p:cNvPr descr="preencoded.png" id="308" name="Google Shape;308;p13"/>
          <p:cNvPicPr preferRelativeResize="0"/>
          <p:nvPr/>
        </p:nvPicPr>
        <p:blipFill rotWithShape="1">
          <a:blip r:embed="rId4">
            <a:alphaModFix/>
          </a:blip>
          <a:srcRect b="0" l="0" r="0" t="0"/>
          <a:stretch/>
        </p:blipFill>
        <p:spPr>
          <a:xfrm>
            <a:off x="7570708" y="3289459"/>
            <a:ext cx="4629269" cy="3645456"/>
          </a:xfrm>
          <a:prstGeom prst="rect">
            <a:avLst/>
          </a:prstGeom>
          <a:noFill/>
          <a:ln>
            <a:noFill/>
          </a:ln>
        </p:spPr>
      </p:pic>
      <p:sp>
        <p:nvSpPr>
          <p:cNvPr id="309" name="Google Shape;309;p13"/>
          <p:cNvSpPr/>
          <p:nvPr/>
        </p:nvSpPr>
        <p:spPr>
          <a:xfrm>
            <a:off x="7570708" y="7163514"/>
            <a:ext cx="6356032" cy="32516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SzPts val="1600"/>
              <a:buFont typeface="Arial"/>
              <a:buNone/>
            </a:pPr>
            <a:r>
              <a:t/>
            </a:r>
            <a:endParaRPr b="0" i="0" sz="16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4"/>
          <p:cNvSpPr/>
          <p:nvPr/>
        </p:nvSpPr>
        <p:spPr>
          <a:xfrm>
            <a:off x="793790" y="1841183"/>
            <a:ext cx="9317831"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F0F4"/>
              </a:buClr>
              <a:buSzPts val="2200"/>
              <a:buFont typeface="Montserrat"/>
              <a:buNone/>
            </a:pPr>
            <a:r>
              <a:rPr b="0" i="0" lang="en-US" sz="2200" u="none" cap="none" strike="noStrike">
                <a:solidFill>
                  <a:srgbClr val="F2F0F4"/>
                </a:solidFill>
                <a:latin typeface="Montserrat"/>
                <a:ea typeface="Montserrat"/>
                <a:cs typeface="Montserrat"/>
                <a:sym typeface="Montserrat"/>
              </a:rPr>
              <a:t>Using bar-Chart to show the distributions of the data and its skew</a:t>
            </a:r>
            <a:br>
              <a:rPr b="0" i="0" lang="en-US" sz="2200" u="none" cap="none" strike="noStrike">
                <a:solidFill>
                  <a:srgbClr val="F2F0F4"/>
                </a:solidFill>
                <a:latin typeface="Montserrat"/>
                <a:ea typeface="Montserrat"/>
                <a:cs typeface="Montserrat"/>
                <a:sym typeface="Montserrat"/>
              </a:rPr>
            </a:br>
            <a:endParaRPr b="0" i="0" sz="2200" u="none" cap="none" strike="noStrike"/>
          </a:p>
        </p:txBody>
      </p:sp>
      <p:pic>
        <p:nvPicPr>
          <p:cNvPr descr="preencoded.png" id="316" name="Google Shape;316;p14"/>
          <p:cNvPicPr preferRelativeResize="0"/>
          <p:nvPr/>
        </p:nvPicPr>
        <p:blipFill rotWithShape="1">
          <a:blip r:embed="rId3">
            <a:alphaModFix/>
          </a:blip>
          <a:srcRect b="0" l="0" r="0" t="0"/>
          <a:stretch/>
        </p:blipFill>
        <p:spPr>
          <a:xfrm>
            <a:off x="793790" y="3060144"/>
            <a:ext cx="3978116" cy="3073003"/>
          </a:xfrm>
          <a:prstGeom prst="rect">
            <a:avLst/>
          </a:prstGeom>
          <a:noFill/>
          <a:ln>
            <a:noFill/>
          </a:ln>
        </p:spPr>
      </p:pic>
      <p:pic>
        <p:nvPicPr>
          <p:cNvPr descr="preencoded.png" id="317" name="Google Shape;317;p14"/>
          <p:cNvPicPr preferRelativeResize="0"/>
          <p:nvPr/>
        </p:nvPicPr>
        <p:blipFill rotWithShape="1">
          <a:blip r:embed="rId4">
            <a:alphaModFix/>
          </a:blip>
          <a:srcRect b="0" l="0" r="0" t="0"/>
          <a:stretch/>
        </p:blipFill>
        <p:spPr>
          <a:xfrm>
            <a:off x="5332928" y="3060144"/>
            <a:ext cx="3978116" cy="3073003"/>
          </a:xfrm>
          <a:prstGeom prst="rect">
            <a:avLst/>
          </a:prstGeom>
          <a:noFill/>
          <a:ln>
            <a:noFill/>
          </a:ln>
        </p:spPr>
      </p:pic>
      <p:pic>
        <p:nvPicPr>
          <p:cNvPr descr="preencoded.png" id="318" name="Google Shape;318;p14"/>
          <p:cNvPicPr preferRelativeResize="0"/>
          <p:nvPr/>
        </p:nvPicPr>
        <p:blipFill rotWithShape="1">
          <a:blip r:embed="rId5">
            <a:alphaModFix/>
          </a:blip>
          <a:srcRect b="0" l="0" r="0" t="0"/>
          <a:stretch/>
        </p:blipFill>
        <p:spPr>
          <a:xfrm>
            <a:off x="9872067" y="3060144"/>
            <a:ext cx="3978116" cy="30730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p:nvPr/>
        </p:nvSpPr>
        <p:spPr>
          <a:xfrm>
            <a:off x="448866" y="354092"/>
            <a:ext cx="5527953" cy="200382"/>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F2F0F4"/>
              </a:buClr>
              <a:buSzPts val="1250"/>
              <a:buFont typeface="Montserrat"/>
              <a:buNone/>
            </a:pPr>
            <a:r>
              <a:rPr b="0" i="0" lang="en-US" sz="1250" u="none" cap="none" strike="noStrike">
                <a:solidFill>
                  <a:srgbClr val="F2F0F4"/>
                </a:solidFill>
                <a:latin typeface="Montserrat"/>
                <a:ea typeface="Montserrat"/>
                <a:cs typeface="Montserrat"/>
                <a:sym typeface="Montserrat"/>
              </a:rPr>
              <a:t>Using Correlation Heat map to show the dependence of the features </a:t>
            </a:r>
            <a:endParaRPr b="0" i="0" sz="1250" u="none" cap="none" strike="noStrike"/>
          </a:p>
        </p:txBody>
      </p:sp>
      <p:pic>
        <p:nvPicPr>
          <p:cNvPr descr="preencoded.png" id="325" name="Google Shape;325;p15"/>
          <p:cNvPicPr preferRelativeResize="0"/>
          <p:nvPr/>
        </p:nvPicPr>
        <p:blipFill rotWithShape="1">
          <a:blip r:embed="rId3">
            <a:alphaModFix/>
          </a:blip>
          <a:srcRect b="0" l="0" r="0" t="0"/>
          <a:stretch/>
        </p:blipFill>
        <p:spPr>
          <a:xfrm>
            <a:off x="448866" y="810935"/>
            <a:ext cx="7303770" cy="6510099"/>
          </a:xfrm>
          <a:prstGeom prst="rect">
            <a:avLst/>
          </a:prstGeom>
          <a:noFill/>
          <a:ln>
            <a:noFill/>
          </a:ln>
        </p:spPr>
      </p:pic>
      <p:sp>
        <p:nvSpPr>
          <p:cNvPr id="326" name="Google Shape;326;p15"/>
          <p:cNvSpPr/>
          <p:nvPr/>
        </p:nvSpPr>
        <p:spPr>
          <a:xfrm>
            <a:off x="448866" y="7465219"/>
            <a:ext cx="13732669" cy="41028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DCD7E5"/>
              </a:buClr>
              <a:buSzPts val="1000"/>
              <a:buFont typeface="Heebo Light"/>
              <a:buNone/>
            </a:pPr>
            <a:br>
              <a:rPr b="0" i="0" lang="en-US" sz="1000" u="none" cap="none" strike="noStrike">
                <a:solidFill>
                  <a:srgbClr val="DCD7E5"/>
                </a:solidFill>
                <a:latin typeface="Heebo Light"/>
                <a:ea typeface="Heebo Light"/>
                <a:cs typeface="Heebo Light"/>
                <a:sym typeface="Heebo Light"/>
              </a:rPr>
            </a:br>
            <a:endParaRPr b="0" i="0" sz="10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preencoded.png" id="332" name="Google Shape;332;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33" name="Google Shape;333;p16"/>
          <p:cNvSpPr/>
          <p:nvPr/>
        </p:nvSpPr>
        <p:spPr>
          <a:xfrm>
            <a:off x="632936" y="498396"/>
            <a:ext cx="7878128" cy="1130141"/>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F2F0F4"/>
              </a:buClr>
              <a:buSzPts val="3550"/>
              <a:buFont typeface="Montserrat"/>
              <a:buNone/>
            </a:pPr>
            <a:r>
              <a:rPr b="0" i="0" lang="en-US" sz="3550" u="none" cap="none" strike="noStrike">
                <a:solidFill>
                  <a:srgbClr val="F2F0F4"/>
                </a:solidFill>
                <a:latin typeface="Montserrat"/>
                <a:ea typeface="Montserrat"/>
                <a:cs typeface="Montserrat"/>
                <a:sym typeface="Montserrat"/>
              </a:rPr>
              <a:t>Implementing Four Machine Learning Models</a:t>
            </a:r>
            <a:endParaRPr b="0" i="0" sz="3550" u="none" cap="none" strike="noStrike"/>
          </a:p>
        </p:txBody>
      </p:sp>
      <p:pic>
        <p:nvPicPr>
          <p:cNvPr descr="preencoded.png" id="334" name="Google Shape;334;p16"/>
          <p:cNvPicPr preferRelativeResize="0"/>
          <p:nvPr/>
        </p:nvPicPr>
        <p:blipFill rotWithShape="1">
          <a:blip r:embed="rId4">
            <a:alphaModFix/>
          </a:blip>
          <a:srcRect b="0" l="0" r="0" t="0"/>
          <a:stretch/>
        </p:blipFill>
        <p:spPr>
          <a:xfrm>
            <a:off x="632936" y="1899761"/>
            <a:ext cx="904161" cy="1446609"/>
          </a:xfrm>
          <a:prstGeom prst="rect">
            <a:avLst/>
          </a:prstGeom>
          <a:noFill/>
          <a:ln>
            <a:noFill/>
          </a:ln>
        </p:spPr>
      </p:pic>
      <p:sp>
        <p:nvSpPr>
          <p:cNvPr id="335" name="Google Shape;335;p16"/>
          <p:cNvSpPr/>
          <p:nvPr/>
        </p:nvSpPr>
        <p:spPr>
          <a:xfrm>
            <a:off x="1808321" y="2080498"/>
            <a:ext cx="4520922" cy="565071"/>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DCD7E5"/>
              </a:buClr>
              <a:buSzPts val="3550"/>
              <a:buFont typeface="Montserrat"/>
              <a:buNone/>
            </a:pPr>
            <a:r>
              <a:rPr b="0" i="0" lang="en-US" sz="3550" u="none" cap="none" strike="noStrike">
                <a:solidFill>
                  <a:srgbClr val="DCD7E5"/>
                </a:solidFill>
                <a:latin typeface="Montserrat"/>
                <a:ea typeface="Montserrat"/>
                <a:cs typeface="Montserrat"/>
                <a:sym typeface="Montserrat"/>
              </a:rPr>
              <a:t>SVM Model</a:t>
            </a:r>
            <a:endParaRPr b="0" i="0" sz="3550" u="none" cap="none" strike="noStrike"/>
          </a:p>
        </p:txBody>
      </p:sp>
      <p:pic>
        <p:nvPicPr>
          <p:cNvPr descr="preencoded.png" id="336" name="Google Shape;336;p16"/>
          <p:cNvPicPr preferRelativeResize="0"/>
          <p:nvPr/>
        </p:nvPicPr>
        <p:blipFill rotWithShape="1">
          <a:blip r:embed="rId5">
            <a:alphaModFix/>
          </a:blip>
          <a:srcRect b="0" l="0" r="0" t="0"/>
          <a:stretch/>
        </p:blipFill>
        <p:spPr>
          <a:xfrm>
            <a:off x="632936" y="3346371"/>
            <a:ext cx="904161" cy="1446609"/>
          </a:xfrm>
          <a:prstGeom prst="rect">
            <a:avLst/>
          </a:prstGeom>
          <a:noFill/>
          <a:ln>
            <a:noFill/>
          </a:ln>
        </p:spPr>
      </p:pic>
      <p:sp>
        <p:nvSpPr>
          <p:cNvPr id="337" name="Google Shape;337;p16"/>
          <p:cNvSpPr/>
          <p:nvPr/>
        </p:nvSpPr>
        <p:spPr>
          <a:xfrm>
            <a:off x="1808321" y="3527108"/>
            <a:ext cx="5033963" cy="565071"/>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DCD7E5"/>
              </a:buClr>
              <a:buSzPts val="3550"/>
              <a:buFont typeface="Montserrat"/>
              <a:buNone/>
            </a:pPr>
            <a:r>
              <a:rPr b="0" i="0" lang="en-US" sz="3550" u="none" cap="none" strike="noStrike">
                <a:solidFill>
                  <a:srgbClr val="DCD7E5"/>
                </a:solidFill>
                <a:latin typeface="Montserrat"/>
                <a:ea typeface="Montserrat"/>
                <a:cs typeface="Montserrat"/>
                <a:sym typeface="Montserrat"/>
              </a:rPr>
              <a:t>Random Forest Model</a:t>
            </a:r>
            <a:endParaRPr b="0" i="0" sz="3550" u="none" cap="none" strike="noStrike"/>
          </a:p>
        </p:txBody>
      </p:sp>
      <p:pic>
        <p:nvPicPr>
          <p:cNvPr descr="preencoded.png" id="338" name="Google Shape;338;p16"/>
          <p:cNvPicPr preferRelativeResize="0"/>
          <p:nvPr/>
        </p:nvPicPr>
        <p:blipFill rotWithShape="1">
          <a:blip r:embed="rId6">
            <a:alphaModFix/>
          </a:blip>
          <a:srcRect b="0" l="0" r="0" t="0"/>
          <a:stretch/>
        </p:blipFill>
        <p:spPr>
          <a:xfrm>
            <a:off x="632936" y="4792980"/>
            <a:ext cx="904161" cy="1446609"/>
          </a:xfrm>
          <a:prstGeom prst="rect">
            <a:avLst/>
          </a:prstGeom>
          <a:noFill/>
          <a:ln>
            <a:noFill/>
          </a:ln>
        </p:spPr>
      </p:pic>
      <p:sp>
        <p:nvSpPr>
          <p:cNvPr id="339" name="Google Shape;339;p16"/>
          <p:cNvSpPr/>
          <p:nvPr/>
        </p:nvSpPr>
        <p:spPr>
          <a:xfrm>
            <a:off x="1808321" y="4973717"/>
            <a:ext cx="5920978" cy="565071"/>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DCD7E5"/>
              </a:buClr>
              <a:buSzPts val="3550"/>
              <a:buFont typeface="Montserrat"/>
              <a:buNone/>
            </a:pPr>
            <a:r>
              <a:rPr b="0" i="0" lang="en-US" sz="3550" u="none" cap="none" strike="noStrike">
                <a:solidFill>
                  <a:srgbClr val="DCD7E5"/>
                </a:solidFill>
                <a:latin typeface="Montserrat"/>
                <a:ea typeface="Montserrat"/>
                <a:cs typeface="Montserrat"/>
                <a:sym typeface="Montserrat"/>
              </a:rPr>
              <a:t>Logistic Regression Model</a:t>
            </a:r>
            <a:endParaRPr b="0" i="0" sz="3550" u="none" cap="none" strike="noStrike"/>
          </a:p>
        </p:txBody>
      </p:sp>
      <p:pic>
        <p:nvPicPr>
          <p:cNvPr descr="preencoded.png" id="340" name="Google Shape;340;p16"/>
          <p:cNvPicPr preferRelativeResize="0"/>
          <p:nvPr/>
        </p:nvPicPr>
        <p:blipFill rotWithShape="1">
          <a:blip r:embed="rId7">
            <a:alphaModFix/>
          </a:blip>
          <a:srcRect b="0" l="0" r="0" t="0"/>
          <a:stretch/>
        </p:blipFill>
        <p:spPr>
          <a:xfrm>
            <a:off x="632936" y="6239589"/>
            <a:ext cx="904161" cy="1491615"/>
          </a:xfrm>
          <a:prstGeom prst="rect">
            <a:avLst/>
          </a:prstGeom>
          <a:noFill/>
          <a:ln>
            <a:noFill/>
          </a:ln>
        </p:spPr>
      </p:pic>
      <p:sp>
        <p:nvSpPr>
          <p:cNvPr id="341" name="Google Shape;341;p16"/>
          <p:cNvSpPr/>
          <p:nvPr/>
        </p:nvSpPr>
        <p:spPr>
          <a:xfrm>
            <a:off x="1808321" y="6420326"/>
            <a:ext cx="6702743" cy="1130141"/>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DCD7E5"/>
              </a:buClr>
              <a:buSzPts val="3550"/>
              <a:buFont typeface="Montserrat"/>
              <a:buNone/>
            </a:pPr>
            <a:r>
              <a:rPr b="0" i="0" lang="en-US" sz="3550" u="none" cap="none" strike="noStrike">
                <a:solidFill>
                  <a:srgbClr val="DCD7E5"/>
                </a:solidFill>
                <a:latin typeface="Montserrat"/>
                <a:ea typeface="Montserrat"/>
                <a:cs typeface="Montserrat"/>
                <a:sym typeface="Montserrat"/>
              </a:rPr>
              <a:t>XGBoost Classification Report</a:t>
            </a:r>
            <a:endParaRPr b="0" i="0" sz="35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7"/>
          <p:cNvSpPr/>
          <p:nvPr/>
        </p:nvSpPr>
        <p:spPr>
          <a:xfrm>
            <a:off x="544592" y="427911"/>
            <a:ext cx="3890248" cy="486132"/>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F2F0F4"/>
              </a:buClr>
              <a:buSzPts val="3050"/>
              <a:buFont typeface="Montserrat"/>
              <a:buNone/>
            </a:pPr>
            <a:r>
              <a:rPr b="0" i="0" lang="en-US" sz="3050" u="none" cap="none" strike="noStrike">
                <a:solidFill>
                  <a:srgbClr val="F2F0F4"/>
                </a:solidFill>
                <a:latin typeface="Montserrat"/>
                <a:ea typeface="Montserrat"/>
                <a:cs typeface="Montserrat"/>
                <a:sym typeface="Montserrat"/>
              </a:rPr>
              <a:t>SVM Model</a:t>
            </a:r>
            <a:endParaRPr b="0" i="0" sz="3050" u="none" cap="none" strike="noStrike"/>
          </a:p>
        </p:txBody>
      </p:sp>
      <p:sp>
        <p:nvSpPr>
          <p:cNvPr id="348" name="Google Shape;348;p17"/>
          <p:cNvSpPr/>
          <p:nvPr/>
        </p:nvSpPr>
        <p:spPr>
          <a:xfrm>
            <a:off x="1766649"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83%</a:t>
            </a:r>
            <a:endParaRPr b="0" i="0" sz="3050" u="none" cap="none" strike="noStrike"/>
          </a:p>
        </p:txBody>
      </p:sp>
      <p:pic>
        <p:nvPicPr>
          <p:cNvPr descr="preencoded.png" id="349" name="Google Shape;349;p17"/>
          <p:cNvPicPr preferRelativeResize="0"/>
          <p:nvPr/>
        </p:nvPicPr>
        <p:blipFill rotWithShape="1">
          <a:blip r:embed="rId3">
            <a:alphaModFix/>
          </a:blip>
          <a:srcRect b="0" l="0" r="0" t="0"/>
          <a:stretch/>
        </p:blipFill>
        <p:spPr>
          <a:xfrm>
            <a:off x="1556623" y="1263968"/>
            <a:ext cx="2334101" cy="2334101"/>
          </a:xfrm>
          <a:prstGeom prst="rect">
            <a:avLst/>
          </a:prstGeom>
          <a:noFill/>
          <a:ln>
            <a:noFill/>
          </a:ln>
        </p:spPr>
      </p:pic>
      <p:sp>
        <p:nvSpPr>
          <p:cNvPr id="350" name="Google Shape;350;p17"/>
          <p:cNvSpPr/>
          <p:nvPr/>
        </p:nvSpPr>
        <p:spPr>
          <a:xfrm>
            <a:off x="1556623"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Accurcy</a:t>
            </a:r>
            <a:endParaRPr b="0" i="0" sz="1800" u="none" cap="none" strike="noStrike"/>
          </a:p>
        </p:txBody>
      </p:sp>
      <p:sp>
        <p:nvSpPr>
          <p:cNvPr id="351" name="Google Shape;351;p17"/>
          <p:cNvSpPr/>
          <p:nvPr/>
        </p:nvSpPr>
        <p:spPr>
          <a:xfrm>
            <a:off x="6358176"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86%</a:t>
            </a:r>
            <a:endParaRPr b="0" i="0" sz="3050" u="none" cap="none" strike="noStrike"/>
          </a:p>
        </p:txBody>
      </p:sp>
      <p:pic>
        <p:nvPicPr>
          <p:cNvPr descr="preencoded.png" id="352" name="Google Shape;352;p17"/>
          <p:cNvPicPr preferRelativeResize="0"/>
          <p:nvPr/>
        </p:nvPicPr>
        <p:blipFill rotWithShape="1">
          <a:blip r:embed="rId4">
            <a:alphaModFix/>
          </a:blip>
          <a:srcRect b="0" l="0" r="0" t="0"/>
          <a:stretch/>
        </p:blipFill>
        <p:spPr>
          <a:xfrm>
            <a:off x="6148149" y="1263968"/>
            <a:ext cx="2334101" cy="2334101"/>
          </a:xfrm>
          <a:prstGeom prst="rect">
            <a:avLst/>
          </a:prstGeom>
          <a:noFill/>
          <a:ln>
            <a:noFill/>
          </a:ln>
        </p:spPr>
      </p:pic>
      <p:sp>
        <p:nvSpPr>
          <p:cNvPr id="353" name="Google Shape;353;p17"/>
          <p:cNvSpPr/>
          <p:nvPr/>
        </p:nvSpPr>
        <p:spPr>
          <a:xfrm>
            <a:off x="6148149"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precision-0</a:t>
            </a:r>
            <a:endParaRPr b="0" i="0" sz="1800" u="none" cap="none" strike="noStrike"/>
          </a:p>
        </p:txBody>
      </p:sp>
      <p:sp>
        <p:nvSpPr>
          <p:cNvPr id="354" name="Google Shape;354;p17"/>
          <p:cNvSpPr/>
          <p:nvPr/>
        </p:nvSpPr>
        <p:spPr>
          <a:xfrm>
            <a:off x="5136118" y="4177427"/>
            <a:ext cx="4358164"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
        <p:nvSpPr>
          <p:cNvPr id="355" name="Google Shape;355;p17"/>
          <p:cNvSpPr/>
          <p:nvPr/>
        </p:nvSpPr>
        <p:spPr>
          <a:xfrm>
            <a:off x="10949702"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76%</a:t>
            </a:r>
            <a:endParaRPr b="0" i="0" sz="3050" u="none" cap="none" strike="noStrike"/>
          </a:p>
        </p:txBody>
      </p:sp>
      <p:pic>
        <p:nvPicPr>
          <p:cNvPr descr="preencoded.png" id="356" name="Google Shape;356;p17"/>
          <p:cNvPicPr preferRelativeResize="0"/>
          <p:nvPr/>
        </p:nvPicPr>
        <p:blipFill rotWithShape="1">
          <a:blip r:embed="rId5">
            <a:alphaModFix/>
          </a:blip>
          <a:srcRect b="0" l="0" r="0" t="0"/>
          <a:stretch/>
        </p:blipFill>
        <p:spPr>
          <a:xfrm>
            <a:off x="10739676" y="1263968"/>
            <a:ext cx="2334101" cy="2334101"/>
          </a:xfrm>
          <a:prstGeom prst="rect">
            <a:avLst/>
          </a:prstGeom>
          <a:noFill/>
          <a:ln>
            <a:noFill/>
          </a:ln>
        </p:spPr>
      </p:pic>
      <p:sp>
        <p:nvSpPr>
          <p:cNvPr id="357" name="Google Shape;357;p17"/>
          <p:cNvSpPr/>
          <p:nvPr/>
        </p:nvSpPr>
        <p:spPr>
          <a:xfrm>
            <a:off x="10739676"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precision-1</a:t>
            </a:r>
            <a:endParaRPr b="0" i="0" sz="1800" u="none" cap="none" strike="noStrike"/>
          </a:p>
        </p:txBody>
      </p:sp>
      <p:sp>
        <p:nvSpPr>
          <p:cNvPr id="358" name="Google Shape;358;p17"/>
          <p:cNvSpPr/>
          <p:nvPr/>
        </p:nvSpPr>
        <p:spPr>
          <a:xfrm>
            <a:off x="1192649"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88%</a:t>
            </a:r>
            <a:endParaRPr b="0" i="0" sz="3050" u="none" cap="none" strike="noStrike"/>
          </a:p>
        </p:txBody>
      </p:sp>
      <p:pic>
        <p:nvPicPr>
          <p:cNvPr descr="preencoded.png" id="359" name="Google Shape;359;p17"/>
          <p:cNvPicPr preferRelativeResize="0"/>
          <p:nvPr/>
        </p:nvPicPr>
        <p:blipFill rotWithShape="1">
          <a:blip r:embed="rId6">
            <a:alphaModFix/>
          </a:blip>
          <a:srcRect b="0" l="0" r="0" t="0"/>
          <a:stretch/>
        </p:blipFill>
        <p:spPr>
          <a:xfrm>
            <a:off x="982623" y="4640223"/>
            <a:ext cx="2334101" cy="2334101"/>
          </a:xfrm>
          <a:prstGeom prst="rect">
            <a:avLst/>
          </a:prstGeom>
          <a:noFill/>
          <a:ln>
            <a:noFill/>
          </a:ln>
        </p:spPr>
      </p:pic>
      <p:sp>
        <p:nvSpPr>
          <p:cNvPr id="360" name="Google Shape;360;p17"/>
          <p:cNvSpPr/>
          <p:nvPr/>
        </p:nvSpPr>
        <p:spPr>
          <a:xfrm>
            <a:off x="982623"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recall-0</a:t>
            </a:r>
            <a:endParaRPr b="0" i="0" sz="1800" u="none" cap="none" strike="noStrike"/>
          </a:p>
        </p:txBody>
      </p:sp>
      <p:sp>
        <p:nvSpPr>
          <p:cNvPr id="361" name="Google Shape;361;p17"/>
          <p:cNvSpPr/>
          <p:nvPr/>
        </p:nvSpPr>
        <p:spPr>
          <a:xfrm>
            <a:off x="4636294"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73%</a:t>
            </a:r>
            <a:endParaRPr b="0" i="0" sz="3050" u="none" cap="none" strike="noStrike"/>
          </a:p>
        </p:txBody>
      </p:sp>
      <p:pic>
        <p:nvPicPr>
          <p:cNvPr descr="preencoded.png" id="362" name="Google Shape;362;p17"/>
          <p:cNvPicPr preferRelativeResize="0"/>
          <p:nvPr/>
        </p:nvPicPr>
        <p:blipFill rotWithShape="1">
          <a:blip r:embed="rId7">
            <a:alphaModFix/>
          </a:blip>
          <a:srcRect b="0" l="0" r="0" t="0"/>
          <a:stretch/>
        </p:blipFill>
        <p:spPr>
          <a:xfrm>
            <a:off x="4426268" y="4640223"/>
            <a:ext cx="2334101" cy="2334101"/>
          </a:xfrm>
          <a:prstGeom prst="rect">
            <a:avLst/>
          </a:prstGeom>
          <a:noFill/>
          <a:ln>
            <a:noFill/>
          </a:ln>
        </p:spPr>
      </p:pic>
      <p:sp>
        <p:nvSpPr>
          <p:cNvPr id="363" name="Google Shape;363;p17"/>
          <p:cNvSpPr/>
          <p:nvPr/>
        </p:nvSpPr>
        <p:spPr>
          <a:xfrm>
            <a:off x="4426268"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recall-1</a:t>
            </a:r>
            <a:endParaRPr b="0" i="0" sz="1800" u="none" cap="none" strike="noStrike"/>
          </a:p>
        </p:txBody>
      </p:sp>
      <p:sp>
        <p:nvSpPr>
          <p:cNvPr id="364" name="Google Shape;364;p17"/>
          <p:cNvSpPr/>
          <p:nvPr/>
        </p:nvSpPr>
        <p:spPr>
          <a:xfrm>
            <a:off x="8079938"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76%</a:t>
            </a:r>
            <a:endParaRPr b="0" i="0" sz="3050" u="none" cap="none" strike="noStrike"/>
          </a:p>
        </p:txBody>
      </p:sp>
      <p:pic>
        <p:nvPicPr>
          <p:cNvPr descr="preencoded.png" id="365" name="Google Shape;365;p17"/>
          <p:cNvPicPr preferRelativeResize="0"/>
          <p:nvPr/>
        </p:nvPicPr>
        <p:blipFill rotWithShape="1">
          <a:blip r:embed="rId5">
            <a:alphaModFix/>
          </a:blip>
          <a:srcRect b="0" l="0" r="0" t="0"/>
          <a:stretch/>
        </p:blipFill>
        <p:spPr>
          <a:xfrm>
            <a:off x="7869912" y="4640223"/>
            <a:ext cx="2334101" cy="2334101"/>
          </a:xfrm>
          <a:prstGeom prst="rect">
            <a:avLst/>
          </a:prstGeom>
          <a:noFill/>
          <a:ln>
            <a:noFill/>
          </a:ln>
        </p:spPr>
      </p:pic>
      <p:sp>
        <p:nvSpPr>
          <p:cNvPr id="366" name="Google Shape;366;p17"/>
          <p:cNvSpPr/>
          <p:nvPr/>
        </p:nvSpPr>
        <p:spPr>
          <a:xfrm>
            <a:off x="7869912"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f1-score-0</a:t>
            </a:r>
            <a:endParaRPr b="0" i="0" sz="1800" u="none" cap="none" strike="noStrike"/>
          </a:p>
        </p:txBody>
      </p:sp>
      <p:sp>
        <p:nvSpPr>
          <p:cNvPr id="367" name="Google Shape;367;p17"/>
          <p:cNvSpPr/>
          <p:nvPr/>
        </p:nvSpPr>
        <p:spPr>
          <a:xfrm>
            <a:off x="11523583"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75%</a:t>
            </a:r>
            <a:endParaRPr b="0" i="0" sz="3050" u="none" cap="none" strike="noStrike"/>
          </a:p>
        </p:txBody>
      </p:sp>
      <p:pic>
        <p:nvPicPr>
          <p:cNvPr descr="preencoded.png" id="368" name="Google Shape;368;p17"/>
          <p:cNvPicPr preferRelativeResize="0"/>
          <p:nvPr/>
        </p:nvPicPr>
        <p:blipFill rotWithShape="1">
          <a:blip r:embed="rId8">
            <a:alphaModFix/>
          </a:blip>
          <a:srcRect b="0" l="0" r="0" t="0"/>
          <a:stretch/>
        </p:blipFill>
        <p:spPr>
          <a:xfrm>
            <a:off x="11313557" y="4640223"/>
            <a:ext cx="2334101" cy="2334101"/>
          </a:xfrm>
          <a:prstGeom prst="rect">
            <a:avLst/>
          </a:prstGeom>
          <a:noFill/>
          <a:ln>
            <a:noFill/>
          </a:ln>
        </p:spPr>
      </p:pic>
      <p:sp>
        <p:nvSpPr>
          <p:cNvPr id="369" name="Google Shape;369;p17"/>
          <p:cNvSpPr/>
          <p:nvPr/>
        </p:nvSpPr>
        <p:spPr>
          <a:xfrm>
            <a:off x="11313557"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f1-score-1</a:t>
            </a:r>
            <a:endParaRPr b="0" i="0" sz="1800" u="none" cap="none" strike="noStrike"/>
          </a:p>
        </p:txBody>
      </p:sp>
      <p:sp>
        <p:nvSpPr>
          <p:cNvPr id="370" name="Google Shape;370;p17"/>
          <p:cNvSpPr/>
          <p:nvPr/>
        </p:nvSpPr>
        <p:spPr>
          <a:xfrm>
            <a:off x="10875526" y="7553682"/>
            <a:ext cx="3210282"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8"/>
          <p:cNvSpPr/>
          <p:nvPr/>
        </p:nvSpPr>
        <p:spPr>
          <a:xfrm>
            <a:off x="544592" y="427911"/>
            <a:ext cx="4331375" cy="486132"/>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F2F0F4"/>
              </a:buClr>
              <a:buSzPts val="3050"/>
              <a:buFont typeface="Montserrat"/>
              <a:buNone/>
            </a:pPr>
            <a:r>
              <a:rPr b="0" i="0" lang="en-US" sz="3050" u="none" cap="none" strike="noStrike">
                <a:solidFill>
                  <a:srgbClr val="F2F0F4"/>
                </a:solidFill>
                <a:latin typeface="Montserrat"/>
                <a:ea typeface="Montserrat"/>
                <a:cs typeface="Montserrat"/>
                <a:sym typeface="Montserrat"/>
              </a:rPr>
              <a:t>Random Forest Model</a:t>
            </a:r>
            <a:endParaRPr b="0" i="0" sz="3050" u="none" cap="none" strike="noStrike"/>
          </a:p>
        </p:txBody>
      </p:sp>
      <p:sp>
        <p:nvSpPr>
          <p:cNvPr id="377" name="Google Shape;377;p18"/>
          <p:cNvSpPr/>
          <p:nvPr/>
        </p:nvSpPr>
        <p:spPr>
          <a:xfrm>
            <a:off x="1766649"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81%</a:t>
            </a:r>
            <a:endParaRPr b="0" i="0" sz="3050" u="none" cap="none" strike="noStrike"/>
          </a:p>
        </p:txBody>
      </p:sp>
      <p:pic>
        <p:nvPicPr>
          <p:cNvPr descr="preencoded.png" id="378" name="Google Shape;378;p18"/>
          <p:cNvPicPr preferRelativeResize="0"/>
          <p:nvPr/>
        </p:nvPicPr>
        <p:blipFill rotWithShape="1">
          <a:blip r:embed="rId3">
            <a:alphaModFix/>
          </a:blip>
          <a:srcRect b="0" l="0" r="0" t="0"/>
          <a:stretch/>
        </p:blipFill>
        <p:spPr>
          <a:xfrm>
            <a:off x="1556623" y="1263968"/>
            <a:ext cx="2334101" cy="2334101"/>
          </a:xfrm>
          <a:prstGeom prst="rect">
            <a:avLst/>
          </a:prstGeom>
          <a:noFill/>
          <a:ln>
            <a:noFill/>
          </a:ln>
        </p:spPr>
      </p:pic>
      <p:sp>
        <p:nvSpPr>
          <p:cNvPr id="379" name="Google Shape;379;p18"/>
          <p:cNvSpPr/>
          <p:nvPr/>
        </p:nvSpPr>
        <p:spPr>
          <a:xfrm>
            <a:off x="1556623"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Accurcy</a:t>
            </a:r>
            <a:endParaRPr b="0" i="0" sz="1800" u="none" cap="none" strike="noStrike"/>
          </a:p>
        </p:txBody>
      </p:sp>
      <p:sp>
        <p:nvSpPr>
          <p:cNvPr id="380" name="Google Shape;380;p18"/>
          <p:cNvSpPr/>
          <p:nvPr/>
        </p:nvSpPr>
        <p:spPr>
          <a:xfrm>
            <a:off x="6358176"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85%</a:t>
            </a:r>
            <a:endParaRPr b="0" i="0" sz="3050" u="none" cap="none" strike="noStrike"/>
          </a:p>
        </p:txBody>
      </p:sp>
      <p:pic>
        <p:nvPicPr>
          <p:cNvPr descr="preencoded.png" id="381" name="Google Shape;381;p18"/>
          <p:cNvPicPr preferRelativeResize="0"/>
          <p:nvPr/>
        </p:nvPicPr>
        <p:blipFill rotWithShape="1">
          <a:blip r:embed="rId4">
            <a:alphaModFix/>
          </a:blip>
          <a:srcRect b="0" l="0" r="0" t="0"/>
          <a:stretch/>
        </p:blipFill>
        <p:spPr>
          <a:xfrm>
            <a:off x="6148149" y="1263968"/>
            <a:ext cx="2334101" cy="2334101"/>
          </a:xfrm>
          <a:prstGeom prst="rect">
            <a:avLst/>
          </a:prstGeom>
          <a:noFill/>
          <a:ln>
            <a:noFill/>
          </a:ln>
        </p:spPr>
      </p:pic>
      <p:sp>
        <p:nvSpPr>
          <p:cNvPr id="382" name="Google Shape;382;p18"/>
          <p:cNvSpPr/>
          <p:nvPr/>
        </p:nvSpPr>
        <p:spPr>
          <a:xfrm>
            <a:off x="6148149"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precision-0</a:t>
            </a:r>
            <a:endParaRPr b="0" i="0" sz="1800" u="none" cap="none" strike="noStrike"/>
          </a:p>
        </p:txBody>
      </p:sp>
      <p:sp>
        <p:nvSpPr>
          <p:cNvPr id="383" name="Google Shape;383;p18"/>
          <p:cNvSpPr/>
          <p:nvPr/>
        </p:nvSpPr>
        <p:spPr>
          <a:xfrm>
            <a:off x="5136118" y="4177427"/>
            <a:ext cx="4358164"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
        <p:nvSpPr>
          <p:cNvPr id="384" name="Google Shape;384;p18"/>
          <p:cNvSpPr/>
          <p:nvPr/>
        </p:nvSpPr>
        <p:spPr>
          <a:xfrm>
            <a:off x="10949702"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75%</a:t>
            </a:r>
            <a:endParaRPr b="0" i="0" sz="3050" u="none" cap="none" strike="noStrike"/>
          </a:p>
        </p:txBody>
      </p:sp>
      <p:pic>
        <p:nvPicPr>
          <p:cNvPr descr="preencoded.png" id="385" name="Google Shape;385;p18"/>
          <p:cNvPicPr preferRelativeResize="0"/>
          <p:nvPr/>
        </p:nvPicPr>
        <p:blipFill rotWithShape="1">
          <a:blip r:embed="rId5">
            <a:alphaModFix/>
          </a:blip>
          <a:srcRect b="0" l="0" r="0" t="0"/>
          <a:stretch/>
        </p:blipFill>
        <p:spPr>
          <a:xfrm>
            <a:off x="10739676" y="1263968"/>
            <a:ext cx="2334101" cy="2334101"/>
          </a:xfrm>
          <a:prstGeom prst="rect">
            <a:avLst/>
          </a:prstGeom>
          <a:noFill/>
          <a:ln>
            <a:noFill/>
          </a:ln>
        </p:spPr>
      </p:pic>
      <p:sp>
        <p:nvSpPr>
          <p:cNvPr id="386" name="Google Shape;386;p18"/>
          <p:cNvSpPr/>
          <p:nvPr/>
        </p:nvSpPr>
        <p:spPr>
          <a:xfrm>
            <a:off x="10739676"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precision-1</a:t>
            </a:r>
            <a:endParaRPr b="0" i="0" sz="1800" u="none" cap="none" strike="noStrike"/>
          </a:p>
        </p:txBody>
      </p:sp>
      <p:sp>
        <p:nvSpPr>
          <p:cNvPr id="387" name="Google Shape;387;p18"/>
          <p:cNvSpPr/>
          <p:nvPr/>
        </p:nvSpPr>
        <p:spPr>
          <a:xfrm>
            <a:off x="1192649"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87%</a:t>
            </a:r>
            <a:endParaRPr b="0" i="0" sz="3050" u="none" cap="none" strike="noStrike"/>
          </a:p>
        </p:txBody>
      </p:sp>
      <p:pic>
        <p:nvPicPr>
          <p:cNvPr descr="preencoded.png" id="388" name="Google Shape;388;p18"/>
          <p:cNvPicPr preferRelativeResize="0"/>
          <p:nvPr/>
        </p:nvPicPr>
        <p:blipFill rotWithShape="1">
          <a:blip r:embed="rId6">
            <a:alphaModFix/>
          </a:blip>
          <a:srcRect b="0" l="0" r="0" t="0"/>
          <a:stretch/>
        </p:blipFill>
        <p:spPr>
          <a:xfrm>
            <a:off x="982623" y="4640223"/>
            <a:ext cx="2334101" cy="2334101"/>
          </a:xfrm>
          <a:prstGeom prst="rect">
            <a:avLst/>
          </a:prstGeom>
          <a:noFill/>
          <a:ln>
            <a:noFill/>
          </a:ln>
        </p:spPr>
      </p:pic>
      <p:sp>
        <p:nvSpPr>
          <p:cNvPr id="389" name="Google Shape;389;p18"/>
          <p:cNvSpPr/>
          <p:nvPr/>
        </p:nvSpPr>
        <p:spPr>
          <a:xfrm>
            <a:off x="982623"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recall-0</a:t>
            </a:r>
            <a:endParaRPr b="0" i="0" sz="1800" u="none" cap="none" strike="noStrike"/>
          </a:p>
        </p:txBody>
      </p:sp>
      <p:sp>
        <p:nvSpPr>
          <p:cNvPr id="390" name="Google Shape;390;p18"/>
          <p:cNvSpPr/>
          <p:nvPr/>
        </p:nvSpPr>
        <p:spPr>
          <a:xfrm>
            <a:off x="4636294"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72%</a:t>
            </a:r>
            <a:endParaRPr b="0" i="0" sz="3050" u="none" cap="none" strike="noStrike"/>
          </a:p>
        </p:txBody>
      </p:sp>
      <p:pic>
        <p:nvPicPr>
          <p:cNvPr descr="preencoded.png" id="391" name="Google Shape;391;p18"/>
          <p:cNvPicPr preferRelativeResize="0"/>
          <p:nvPr/>
        </p:nvPicPr>
        <p:blipFill rotWithShape="1">
          <a:blip r:embed="rId7">
            <a:alphaModFix/>
          </a:blip>
          <a:srcRect b="0" l="0" r="0" t="0"/>
          <a:stretch/>
        </p:blipFill>
        <p:spPr>
          <a:xfrm>
            <a:off x="4426268" y="4640223"/>
            <a:ext cx="2334101" cy="2334101"/>
          </a:xfrm>
          <a:prstGeom prst="rect">
            <a:avLst/>
          </a:prstGeom>
          <a:noFill/>
          <a:ln>
            <a:noFill/>
          </a:ln>
        </p:spPr>
      </p:pic>
      <p:sp>
        <p:nvSpPr>
          <p:cNvPr id="392" name="Google Shape;392;p18"/>
          <p:cNvSpPr/>
          <p:nvPr/>
        </p:nvSpPr>
        <p:spPr>
          <a:xfrm>
            <a:off x="4426268"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recall-1</a:t>
            </a:r>
            <a:endParaRPr b="0" i="0" sz="1800" u="none" cap="none" strike="noStrike"/>
          </a:p>
        </p:txBody>
      </p:sp>
      <p:sp>
        <p:nvSpPr>
          <p:cNvPr id="393" name="Google Shape;393;p18"/>
          <p:cNvSpPr/>
          <p:nvPr/>
        </p:nvSpPr>
        <p:spPr>
          <a:xfrm>
            <a:off x="8079938"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86%</a:t>
            </a:r>
            <a:endParaRPr b="0" i="0" sz="3050" u="none" cap="none" strike="noStrike"/>
          </a:p>
        </p:txBody>
      </p:sp>
      <p:pic>
        <p:nvPicPr>
          <p:cNvPr descr="preencoded.png" id="394" name="Google Shape;394;p18"/>
          <p:cNvPicPr preferRelativeResize="0"/>
          <p:nvPr/>
        </p:nvPicPr>
        <p:blipFill rotWithShape="1">
          <a:blip r:embed="rId8">
            <a:alphaModFix/>
          </a:blip>
          <a:srcRect b="0" l="0" r="0" t="0"/>
          <a:stretch/>
        </p:blipFill>
        <p:spPr>
          <a:xfrm>
            <a:off x="7869912" y="4640223"/>
            <a:ext cx="2334101" cy="2334101"/>
          </a:xfrm>
          <a:prstGeom prst="rect">
            <a:avLst/>
          </a:prstGeom>
          <a:noFill/>
          <a:ln>
            <a:noFill/>
          </a:ln>
        </p:spPr>
      </p:pic>
      <p:sp>
        <p:nvSpPr>
          <p:cNvPr id="395" name="Google Shape;395;p18"/>
          <p:cNvSpPr/>
          <p:nvPr/>
        </p:nvSpPr>
        <p:spPr>
          <a:xfrm>
            <a:off x="7869912"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f1-score-0</a:t>
            </a:r>
            <a:endParaRPr b="0" i="0" sz="1800" u="none" cap="none" strike="noStrike"/>
          </a:p>
        </p:txBody>
      </p:sp>
      <p:sp>
        <p:nvSpPr>
          <p:cNvPr id="396" name="Google Shape;396;p18"/>
          <p:cNvSpPr/>
          <p:nvPr/>
        </p:nvSpPr>
        <p:spPr>
          <a:xfrm>
            <a:off x="11523583"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74%</a:t>
            </a:r>
            <a:endParaRPr b="0" i="0" sz="3050" u="none" cap="none" strike="noStrike"/>
          </a:p>
        </p:txBody>
      </p:sp>
      <p:pic>
        <p:nvPicPr>
          <p:cNvPr descr="preencoded.png" id="397" name="Google Shape;397;p18"/>
          <p:cNvPicPr preferRelativeResize="0"/>
          <p:nvPr/>
        </p:nvPicPr>
        <p:blipFill rotWithShape="1">
          <a:blip r:embed="rId9">
            <a:alphaModFix/>
          </a:blip>
          <a:srcRect b="0" l="0" r="0" t="0"/>
          <a:stretch/>
        </p:blipFill>
        <p:spPr>
          <a:xfrm>
            <a:off x="11313557" y="4640223"/>
            <a:ext cx="2334101" cy="2334101"/>
          </a:xfrm>
          <a:prstGeom prst="rect">
            <a:avLst/>
          </a:prstGeom>
          <a:noFill/>
          <a:ln>
            <a:noFill/>
          </a:ln>
        </p:spPr>
      </p:pic>
      <p:sp>
        <p:nvSpPr>
          <p:cNvPr id="398" name="Google Shape;398;p18"/>
          <p:cNvSpPr/>
          <p:nvPr/>
        </p:nvSpPr>
        <p:spPr>
          <a:xfrm>
            <a:off x="11313557"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f1-score-1</a:t>
            </a:r>
            <a:endParaRPr b="0" i="0" sz="1800" u="none" cap="none" strike="noStrike"/>
          </a:p>
        </p:txBody>
      </p:sp>
      <p:sp>
        <p:nvSpPr>
          <p:cNvPr id="399" name="Google Shape;399;p18"/>
          <p:cNvSpPr/>
          <p:nvPr/>
        </p:nvSpPr>
        <p:spPr>
          <a:xfrm>
            <a:off x="10875526" y="7553682"/>
            <a:ext cx="3210282"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9"/>
          <p:cNvSpPr/>
          <p:nvPr/>
        </p:nvSpPr>
        <p:spPr>
          <a:xfrm>
            <a:off x="544592" y="427911"/>
            <a:ext cx="5094446" cy="486132"/>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F2F0F4"/>
              </a:buClr>
              <a:buSzPts val="3050"/>
              <a:buFont typeface="Montserrat"/>
              <a:buNone/>
            </a:pPr>
            <a:r>
              <a:rPr b="0" i="0" lang="en-US" sz="3050" u="none" cap="none" strike="noStrike">
                <a:solidFill>
                  <a:srgbClr val="F2F0F4"/>
                </a:solidFill>
                <a:latin typeface="Montserrat"/>
                <a:ea typeface="Montserrat"/>
                <a:cs typeface="Montserrat"/>
                <a:sym typeface="Montserrat"/>
              </a:rPr>
              <a:t>Logistic Regression Model</a:t>
            </a:r>
            <a:endParaRPr b="0" i="0" sz="3050" u="none" cap="none" strike="noStrike"/>
          </a:p>
        </p:txBody>
      </p:sp>
      <p:sp>
        <p:nvSpPr>
          <p:cNvPr id="406" name="Google Shape;406;p19"/>
          <p:cNvSpPr/>
          <p:nvPr/>
        </p:nvSpPr>
        <p:spPr>
          <a:xfrm>
            <a:off x="1766649"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82%</a:t>
            </a:r>
            <a:endParaRPr b="0" i="0" sz="3050" u="none" cap="none" strike="noStrike"/>
          </a:p>
        </p:txBody>
      </p:sp>
      <p:pic>
        <p:nvPicPr>
          <p:cNvPr descr="preencoded.png" id="407" name="Google Shape;407;p19"/>
          <p:cNvPicPr preferRelativeResize="0"/>
          <p:nvPr/>
        </p:nvPicPr>
        <p:blipFill rotWithShape="1">
          <a:blip r:embed="rId3">
            <a:alphaModFix/>
          </a:blip>
          <a:srcRect b="0" l="0" r="0" t="0"/>
          <a:stretch/>
        </p:blipFill>
        <p:spPr>
          <a:xfrm>
            <a:off x="1556623" y="1263968"/>
            <a:ext cx="2334101" cy="2334101"/>
          </a:xfrm>
          <a:prstGeom prst="rect">
            <a:avLst/>
          </a:prstGeom>
          <a:noFill/>
          <a:ln>
            <a:noFill/>
          </a:ln>
        </p:spPr>
      </p:pic>
      <p:sp>
        <p:nvSpPr>
          <p:cNvPr id="408" name="Google Shape;408;p19"/>
          <p:cNvSpPr/>
          <p:nvPr/>
        </p:nvSpPr>
        <p:spPr>
          <a:xfrm>
            <a:off x="1556623"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Accurcy</a:t>
            </a:r>
            <a:endParaRPr b="0" i="0" sz="1800" u="none" cap="none" strike="noStrike"/>
          </a:p>
        </p:txBody>
      </p:sp>
      <p:sp>
        <p:nvSpPr>
          <p:cNvPr id="409" name="Google Shape;409;p19"/>
          <p:cNvSpPr/>
          <p:nvPr/>
        </p:nvSpPr>
        <p:spPr>
          <a:xfrm>
            <a:off x="6358176"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83%</a:t>
            </a:r>
            <a:endParaRPr b="0" i="0" sz="3050" u="none" cap="none" strike="noStrike"/>
          </a:p>
        </p:txBody>
      </p:sp>
      <p:pic>
        <p:nvPicPr>
          <p:cNvPr descr="preencoded.png" id="410" name="Google Shape;410;p19"/>
          <p:cNvPicPr preferRelativeResize="0"/>
          <p:nvPr/>
        </p:nvPicPr>
        <p:blipFill rotWithShape="1">
          <a:blip r:embed="rId4">
            <a:alphaModFix/>
          </a:blip>
          <a:srcRect b="0" l="0" r="0" t="0"/>
          <a:stretch/>
        </p:blipFill>
        <p:spPr>
          <a:xfrm>
            <a:off x="6148149" y="1263968"/>
            <a:ext cx="2334101" cy="2334101"/>
          </a:xfrm>
          <a:prstGeom prst="rect">
            <a:avLst/>
          </a:prstGeom>
          <a:noFill/>
          <a:ln>
            <a:noFill/>
          </a:ln>
        </p:spPr>
      </p:pic>
      <p:sp>
        <p:nvSpPr>
          <p:cNvPr id="411" name="Google Shape;411;p19"/>
          <p:cNvSpPr/>
          <p:nvPr/>
        </p:nvSpPr>
        <p:spPr>
          <a:xfrm>
            <a:off x="6148149"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precision-0</a:t>
            </a:r>
            <a:endParaRPr b="0" i="0" sz="1800" u="none" cap="none" strike="noStrike"/>
          </a:p>
        </p:txBody>
      </p:sp>
      <p:sp>
        <p:nvSpPr>
          <p:cNvPr id="412" name="Google Shape;412;p19"/>
          <p:cNvSpPr/>
          <p:nvPr/>
        </p:nvSpPr>
        <p:spPr>
          <a:xfrm>
            <a:off x="5136118" y="4177427"/>
            <a:ext cx="4358164"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
        <p:nvSpPr>
          <p:cNvPr id="413" name="Google Shape;413;p19"/>
          <p:cNvSpPr/>
          <p:nvPr/>
        </p:nvSpPr>
        <p:spPr>
          <a:xfrm>
            <a:off x="10949702"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82%</a:t>
            </a:r>
            <a:endParaRPr b="0" i="0" sz="3050" u="none" cap="none" strike="noStrike"/>
          </a:p>
        </p:txBody>
      </p:sp>
      <p:pic>
        <p:nvPicPr>
          <p:cNvPr descr="preencoded.png" id="414" name="Google Shape;414;p19"/>
          <p:cNvPicPr preferRelativeResize="0"/>
          <p:nvPr/>
        </p:nvPicPr>
        <p:blipFill rotWithShape="1">
          <a:blip r:embed="rId3">
            <a:alphaModFix/>
          </a:blip>
          <a:srcRect b="0" l="0" r="0" t="0"/>
          <a:stretch/>
        </p:blipFill>
        <p:spPr>
          <a:xfrm>
            <a:off x="10739676" y="1263968"/>
            <a:ext cx="2334101" cy="2334101"/>
          </a:xfrm>
          <a:prstGeom prst="rect">
            <a:avLst/>
          </a:prstGeom>
          <a:noFill/>
          <a:ln>
            <a:noFill/>
          </a:ln>
        </p:spPr>
      </p:pic>
      <p:sp>
        <p:nvSpPr>
          <p:cNvPr id="415" name="Google Shape;415;p19"/>
          <p:cNvSpPr/>
          <p:nvPr/>
        </p:nvSpPr>
        <p:spPr>
          <a:xfrm>
            <a:off x="10739676"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precision-1</a:t>
            </a:r>
            <a:endParaRPr b="0" i="0" sz="1800" u="none" cap="none" strike="noStrike"/>
          </a:p>
        </p:txBody>
      </p:sp>
      <p:sp>
        <p:nvSpPr>
          <p:cNvPr id="416" name="Google Shape;416;p19"/>
          <p:cNvSpPr/>
          <p:nvPr/>
        </p:nvSpPr>
        <p:spPr>
          <a:xfrm>
            <a:off x="1192649"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92%</a:t>
            </a:r>
            <a:endParaRPr b="0" i="0" sz="3050" u="none" cap="none" strike="noStrike"/>
          </a:p>
        </p:txBody>
      </p:sp>
      <p:pic>
        <p:nvPicPr>
          <p:cNvPr descr="preencoded.png" id="417" name="Google Shape;417;p19"/>
          <p:cNvPicPr preferRelativeResize="0"/>
          <p:nvPr/>
        </p:nvPicPr>
        <p:blipFill rotWithShape="1">
          <a:blip r:embed="rId5">
            <a:alphaModFix/>
          </a:blip>
          <a:srcRect b="0" l="0" r="0" t="0"/>
          <a:stretch/>
        </p:blipFill>
        <p:spPr>
          <a:xfrm>
            <a:off x="982623" y="4640223"/>
            <a:ext cx="2334101" cy="2334101"/>
          </a:xfrm>
          <a:prstGeom prst="rect">
            <a:avLst/>
          </a:prstGeom>
          <a:noFill/>
          <a:ln>
            <a:noFill/>
          </a:ln>
        </p:spPr>
      </p:pic>
      <p:sp>
        <p:nvSpPr>
          <p:cNvPr id="418" name="Google Shape;418;p19"/>
          <p:cNvSpPr/>
          <p:nvPr/>
        </p:nvSpPr>
        <p:spPr>
          <a:xfrm>
            <a:off x="982623"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recall-0</a:t>
            </a:r>
            <a:endParaRPr b="0" i="0" sz="1800" u="none" cap="none" strike="noStrike"/>
          </a:p>
        </p:txBody>
      </p:sp>
      <p:sp>
        <p:nvSpPr>
          <p:cNvPr id="419" name="Google Shape;419;p19"/>
          <p:cNvSpPr/>
          <p:nvPr/>
        </p:nvSpPr>
        <p:spPr>
          <a:xfrm>
            <a:off x="4636294"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64%</a:t>
            </a:r>
            <a:endParaRPr b="0" i="0" sz="3050" u="none" cap="none" strike="noStrike"/>
          </a:p>
        </p:txBody>
      </p:sp>
      <p:pic>
        <p:nvPicPr>
          <p:cNvPr descr="preencoded.png" id="420" name="Google Shape;420;p19"/>
          <p:cNvPicPr preferRelativeResize="0"/>
          <p:nvPr/>
        </p:nvPicPr>
        <p:blipFill rotWithShape="1">
          <a:blip r:embed="rId6">
            <a:alphaModFix/>
          </a:blip>
          <a:srcRect b="0" l="0" r="0" t="0"/>
          <a:stretch/>
        </p:blipFill>
        <p:spPr>
          <a:xfrm>
            <a:off x="4426268" y="4640223"/>
            <a:ext cx="2334101" cy="2334101"/>
          </a:xfrm>
          <a:prstGeom prst="rect">
            <a:avLst/>
          </a:prstGeom>
          <a:noFill/>
          <a:ln>
            <a:noFill/>
          </a:ln>
        </p:spPr>
      </p:pic>
      <p:sp>
        <p:nvSpPr>
          <p:cNvPr id="421" name="Google Shape;421;p19"/>
          <p:cNvSpPr/>
          <p:nvPr/>
        </p:nvSpPr>
        <p:spPr>
          <a:xfrm>
            <a:off x="4426268"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recall-1</a:t>
            </a:r>
            <a:endParaRPr b="0" i="0" sz="1800" u="none" cap="none" strike="noStrike"/>
          </a:p>
        </p:txBody>
      </p:sp>
      <p:sp>
        <p:nvSpPr>
          <p:cNvPr id="422" name="Google Shape;422;p19"/>
          <p:cNvSpPr/>
          <p:nvPr/>
        </p:nvSpPr>
        <p:spPr>
          <a:xfrm>
            <a:off x="8079938"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87%</a:t>
            </a:r>
            <a:endParaRPr b="0" i="0" sz="3050" u="none" cap="none" strike="noStrike"/>
          </a:p>
        </p:txBody>
      </p:sp>
      <p:pic>
        <p:nvPicPr>
          <p:cNvPr descr="preencoded.png" id="423" name="Google Shape;423;p19"/>
          <p:cNvPicPr preferRelativeResize="0"/>
          <p:nvPr/>
        </p:nvPicPr>
        <p:blipFill rotWithShape="1">
          <a:blip r:embed="rId7">
            <a:alphaModFix/>
          </a:blip>
          <a:srcRect b="0" l="0" r="0" t="0"/>
          <a:stretch/>
        </p:blipFill>
        <p:spPr>
          <a:xfrm>
            <a:off x="7869912" y="4640223"/>
            <a:ext cx="2334101" cy="2334101"/>
          </a:xfrm>
          <a:prstGeom prst="rect">
            <a:avLst/>
          </a:prstGeom>
          <a:noFill/>
          <a:ln>
            <a:noFill/>
          </a:ln>
        </p:spPr>
      </p:pic>
      <p:sp>
        <p:nvSpPr>
          <p:cNvPr id="424" name="Google Shape;424;p19"/>
          <p:cNvSpPr/>
          <p:nvPr/>
        </p:nvSpPr>
        <p:spPr>
          <a:xfrm>
            <a:off x="7869912"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f1-score-0</a:t>
            </a:r>
            <a:endParaRPr b="0" i="0" sz="1800" u="none" cap="none" strike="noStrike"/>
          </a:p>
        </p:txBody>
      </p:sp>
      <p:sp>
        <p:nvSpPr>
          <p:cNvPr id="425" name="Google Shape;425;p19"/>
          <p:cNvSpPr/>
          <p:nvPr/>
        </p:nvSpPr>
        <p:spPr>
          <a:xfrm>
            <a:off x="11523583"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72%</a:t>
            </a:r>
            <a:endParaRPr b="0" i="0" sz="3050" u="none" cap="none" strike="noStrike"/>
          </a:p>
        </p:txBody>
      </p:sp>
      <p:pic>
        <p:nvPicPr>
          <p:cNvPr descr="preencoded.png" id="426" name="Google Shape;426;p19"/>
          <p:cNvPicPr preferRelativeResize="0"/>
          <p:nvPr/>
        </p:nvPicPr>
        <p:blipFill rotWithShape="1">
          <a:blip r:embed="rId8">
            <a:alphaModFix/>
          </a:blip>
          <a:srcRect b="0" l="0" r="0" t="0"/>
          <a:stretch/>
        </p:blipFill>
        <p:spPr>
          <a:xfrm>
            <a:off x="11313557" y="4640223"/>
            <a:ext cx="2334101" cy="2334101"/>
          </a:xfrm>
          <a:prstGeom prst="rect">
            <a:avLst/>
          </a:prstGeom>
          <a:noFill/>
          <a:ln>
            <a:noFill/>
          </a:ln>
        </p:spPr>
      </p:pic>
      <p:sp>
        <p:nvSpPr>
          <p:cNvPr id="427" name="Google Shape;427;p19"/>
          <p:cNvSpPr/>
          <p:nvPr/>
        </p:nvSpPr>
        <p:spPr>
          <a:xfrm>
            <a:off x="11313557"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f1-score-1</a:t>
            </a:r>
            <a:endParaRPr b="0" i="0" sz="1800" u="none" cap="none" strike="noStrike"/>
          </a:p>
        </p:txBody>
      </p:sp>
      <p:sp>
        <p:nvSpPr>
          <p:cNvPr id="428" name="Google Shape;428;p19"/>
          <p:cNvSpPr/>
          <p:nvPr/>
        </p:nvSpPr>
        <p:spPr>
          <a:xfrm>
            <a:off x="10875526" y="7553682"/>
            <a:ext cx="3210282"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p:nvPr/>
        </p:nvSpPr>
        <p:spPr>
          <a:xfrm>
            <a:off x="793790" y="2830473"/>
            <a:ext cx="510302" cy="510302"/>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987504" y="2915483"/>
            <a:ext cx="12287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650"/>
              <a:buFont typeface="Montserrat"/>
              <a:buNone/>
            </a:pPr>
            <a:r>
              <a:rPr b="0" i="0" lang="en-US" sz="2650" u="none" cap="none" strike="noStrike">
                <a:solidFill>
                  <a:srgbClr val="DCD7E5"/>
                </a:solidFill>
                <a:latin typeface="Montserrat"/>
                <a:ea typeface="Montserrat"/>
                <a:cs typeface="Montserrat"/>
                <a:sym typeface="Montserrat"/>
              </a:rPr>
              <a:t>1</a:t>
            </a:r>
            <a:endParaRPr b="0" i="0" sz="2650" u="none" cap="none" strike="noStrike"/>
          </a:p>
        </p:txBody>
      </p:sp>
      <p:sp>
        <p:nvSpPr>
          <p:cNvPr id="118" name="Google Shape;118;p2"/>
          <p:cNvSpPr/>
          <p:nvPr/>
        </p:nvSpPr>
        <p:spPr>
          <a:xfrm>
            <a:off x="1530906" y="2830473"/>
            <a:ext cx="3459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Patrick Nassef Ghais</a:t>
            </a:r>
            <a:endParaRPr b="0" i="0" sz="1750" u="none" cap="none" strike="noStrike"/>
          </a:p>
        </p:txBody>
      </p:sp>
      <p:sp>
        <p:nvSpPr>
          <p:cNvPr id="119" name="Google Shape;119;p2"/>
          <p:cNvSpPr/>
          <p:nvPr/>
        </p:nvSpPr>
        <p:spPr>
          <a:xfrm>
            <a:off x="1530906" y="3329464"/>
            <a:ext cx="3459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8252E0"/>
              </a:buClr>
              <a:buSzPts val="1750"/>
              <a:buFont typeface="Heebo Light"/>
              <a:buNone/>
            </a:pPr>
            <a:r>
              <a:rPr b="0" i="0" lang="en-US" sz="1750" u="sng" cap="none" strike="noStrike">
                <a:solidFill>
                  <a:srgbClr val="8252E0"/>
                </a:solidFill>
                <a:latin typeface="Heebo Light"/>
                <a:ea typeface="Heebo Light"/>
                <a:cs typeface="Heebo Light"/>
                <a:sym typeface="Heebo Light"/>
                <a:hlinkClick r:id="rId3">
                  <a:extLst>
                    <a:ext uri="{A12FA001-AC4F-418D-AE19-62706E023703}">
                      <ahyp:hlinkClr val="tx"/>
                    </a:ext>
                  </a:extLst>
                </a:hlinkClick>
              </a:rPr>
              <a:t>patrick.nassef69@gmail.com</a:t>
            </a:r>
            <a:endParaRPr b="0" i="0" sz="1750" u="none" cap="none" strike="noStrike"/>
          </a:p>
        </p:txBody>
      </p:sp>
      <p:sp>
        <p:nvSpPr>
          <p:cNvPr id="120" name="Google Shape;120;p2"/>
          <p:cNvSpPr/>
          <p:nvPr/>
        </p:nvSpPr>
        <p:spPr>
          <a:xfrm>
            <a:off x="5216962" y="2830473"/>
            <a:ext cx="510302" cy="510302"/>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375434" y="2915483"/>
            <a:ext cx="19323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650"/>
              <a:buFont typeface="Montserrat"/>
              <a:buNone/>
            </a:pPr>
            <a:r>
              <a:rPr b="0" i="0" lang="en-US" sz="2650" u="none" cap="none" strike="noStrike">
                <a:solidFill>
                  <a:srgbClr val="DCD7E5"/>
                </a:solidFill>
                <a:latin typeface="Montserrat"/>
                <a:ea typeface="Montserrat"/>
                <a:cs typeface="Montserrat"/>
                <a:sym typeface="Montserrat"/>
              </a:rPr>
              <a:t>2</a:t>
            </a:r>
            <a:endParaRPr b="0" i="0" sz="2650" u="none" cap="none" strike="noStrike"/>
          </a:p>
        </p:txBody>
      </p:sp>
      <p:sp>
        <p:nvSpPr>
          <p:cNvPr id="122" name="Google Shape;122;p2"/>
          <p:cNvSpPr/>
          <p:nvPr/>
        </p:nvSpPr>
        <p:spPr>
          <a:xfrm>
            <a:off x="5954078" y="2830473"/>
            <a:ext cx="3459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Reham Ashraf Fathy</a:t>
            </a:r>
            <a:endParaRPr b="0" i="0" sz="1750" u="none" cap="none" strike="noStrike"/>
          </a:p>
        </p:txBody>
      </p:sp>
      <p:sp>
        <p:nvSpPr>
          <p:cNvPr id="123" name="Google Shape;123;p2"/>
          <p:cNvSpPr/>
          <p:nvPr/>
        </p:nvSpPr>
        <p:spPr>
          <a:xfrm>
            <a:off x="5954078" y="3329464"/>
            <a:ext cx="3459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8252E0"/>
              </a:buClr>
              <a:buSzPts val="1750"/>
              <a:buFont typeface="Heebo Light"/>
              <a:buNone/>
            </a:pPr>
            <a:r>
              <a:rPr b="0" i="0" lang="en-US" sz="1750" u="sng" cap="none" strike="noStrike">
                <a:solidFill>
                  <a:srgbClr val="8252E0"/>
                </a:solidFill>
                <a:latin typeface="Heebo Light"/>
                <a:ea typeface="Heebo Light"/>
                <a:cs typeface="Heebo Light"/>
                <a:sym typeface="Heebo Light"/>
                <a:hlinkClick r:id="rId4">
                  <a:extLst>
                    <a:ext uri="{A12FA001-AC4F-418D-AE19-62706E023703}">
                      <ahyp:hlinkClr val="tx"/>
                    </a:ext>
                  </a:extLst>
                </a:hlinkClick>
              </a:rPr>
              <a:t>rehamashrf100@gmail.com</a:t>
            </a:r>
            <a:endParaRPr b="0" i="0" sz="1750" u="none" cap="none" strike="noStrike"/>
          </a:p>
        </p:txBody>
      </p:sp>
      <p:sp>
        <p:nvSpPr>
          <p:cNvPr id="124" name="Google Shape;124;p2"/>
          <p:cNvSpPr/>
          <p:nvPr/>
        </p:nvSpPr>
        <p:spPr>
          <a:xfrm>
            <a:off x="9640133" y="2830473"/>
            <a:ext cx="510302" cy="510302"/>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9799320" y="2915483"/>
            <a:ext cx="19192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650"/>
              <a:buFont typeface="Montserrat"/>
              <a:buNone/>
            </a:pPr>
            <a:r>
              <a:rPr b="0" i="0" lang="en-US" sz="2650" u="none" cap="none" strike="noStrike">
                <a:solidFill>
                  <a:srgbClr val="DCD7E5"/>
                </a:solidFill>
                <a:latin typeface="Montserrat"/>
                <a:ea typeface="Montserrat"/>
                <a:cs typeface="Montserrat"/>
                <a:sym typeface="Montserrat"/>
              </a:rPr>
              <a:t>3</a:t>
            </a:r>
            <a:endParaRPr b="0" i="0" sz="2650" u="none" cap="none" strike="noStrike"/>
          </a:p>
        </p:txBody>
      </p:sp>
      <p:sp>
        <p:nvSpPr>
          <p:cNvPr id="126" name="Google Shape;126;p2"/>
          <p:cNvSpPr/>
          <p:nvPr/>
        </p:nvSpPr>
        <p:spPr>
          <a:xfrm>
            <a:off x="10377249" y="2830473"/>
            <a:ext cx="3459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Saif Eldin Sameh  </a:t>
            </a:r>
            <a:endParaRPr b="0" i="0" sz="1750" u="none" cap="none" strike="noStrike"/>
          </a:p>
        </p:txBody>
      </p:sp>
      <p:sp>
        <p:nvSpPr>
          <p:cNvPr id="127" name="Google Shape;127;p2"/>
          <p:cNvSpPr/>
          <p:nvPr/>
        </p:nvSpPr>
        <p:spPr>
          <a:xfrm>
            <a:off x="10377249" y="3329464"/>
            <a:ext cx="345924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8252E0"/>
              </a:buClr>
              <a:buSzPts val="1750"/>
              <a:buFont typeface="Heebo Light"/>
              <a:buNone/>
            </a:pPr>
            <a:r>
              <a:rPr b="0" i="0" lang="en-US" sz="1750" u="sng" cap="none" strike="noStrike">
                <a:solidFill>
                  <a:srgbClr val="8252E0"/>
                </a:solidFill>
                <a:latin typeface="Heebo Light"/>
                <a:ea typeface="Heebo Light"/>
                <a:cs typeface="Heebo Light"/>
                <a:sym typeface="Heebo Light"/>
                <a:hlinkClick r:id="rId5">
                  <a:extLst>
                    <a:ext uri="{A12FA001-AC4F-418D-AE19-62706E023703}">
                      <ahyp:hlinkClr val="tx"/>
                    </a:ext>
                  </a:extLst>
                </a:hlinkClick>
              </a:rPr>
              <a:t>saifeldinsameh@gmail.com</a:t>
            </a:r>
            <a:endParaRPr b="0" i="0" sz="1750" u="none" cap="none" strike="noStrike"/>
          </a:p>
        </p:txBody>
      </p:sp>
      <p:sp>
        <p:nvSpPr>
          <p:cNvPr id="128" name="Google Shape;128;p2"/>
          <p:cNvSpPr/>
          <p:nvPr/>
        </p:nvSpPr>
        <p:spPr>
          <a:xfrm>
            <a:off x="793790" y="4174331"/>
            <a:ext cx="510302" cy="510302"/>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936427" y="4259342"/>
            <a:ext cx="22490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650"/>
              <a:buFont typeface="Montserrat"/>
              <a:buNone/>
            </a:pPr>
            <a:r>
              <a:rPr b="0" i="0" lang="en-US" sz="2650" u="none" cap="none" strike="noStrike">
                <a:solidFill>
                  <a:srgbClr val="DCD7E5"/>
                </a:solidFill>
                <a:latin typeface="Montserrat"/>
                <a:ea typeface="Montserrat"/>
                <a:cs typeface="Montserrat"/>
                <a:sym typeface="Montserrat"/>
              </a:rPr>
              <a:t>4</a:t>
            </a:r>
            <a:endParaRPr b="0" i="0" sz="2650" u="none" cap="none" strike="noStrike"/>
          </a:p>
        </p:txBody>
      </p:sp>
      <p:sp>
        <p:nvSpPr>
          <p:cNvPr id="130" name="Google Shape;130;p2"/>
          <p:cNvSpPr/>
          <p:nvPr/>
        </p:nvSpPr>
        <p:spPr>
          <a:xfrm>
            <a:off x="1530906" y="4174331"/>
            <a:ext cx="567094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Tarek Muhammed Abdel-Hamid</a:t>
            </a:r>
            <a:endParaRPr b="0" i="0" sz="1750" u="none" cap="none" strike="noStrike"/>
          </a:p>
        </p:txBody>
      </p:sp>
      <p:sp>
        <p:nvSpPr>
          <p:cNvPr id="131" name="Google Shape;131;p2"/>
          <p:cNvSpPr/>
          <p:nvPr/>
        </p:nvSpPr>
        <p:spPr>
          <a:xfrm>
            <a:off x="1530906" y="4673322"/>
            <a:ext cx="567094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8252E0"/>
              </a:buClr>
              <a:buSzPts val="1750"/>
              <a:buFont typeface="Heebo Light"/>
              <a:buNone/>
            </a:pPr>
            <a:r>
              <a:rPr b="0" i="0" lang="en-US" sz="1750" u="sng" cap="none" strike="noStrike">
                <a:solidFill>
                  <a:srgbClr val="8252E0"/>
                </a:solidFill>
                <a:latin typeface="Heebo Light"/>
                <a:ea typeface="Heebo Light"/>
                <a:cs typeface="Heebo Light"/>
                <a:sym typeface="Heebo Light"/>
                <a:hlinkClick r:id="rId6">
                  <a:extLst>
                    <a:ext uri="{A12FA001-AC4F-418D-AE19-62706E023703}">
                      <ahyp:hlinkClr val="tx"/>
                    </a:ext>
                  </a:extLst>
                </a:hlinkClick>
              </a:rPr>
              <a:t>tarekkmuhammed1911@gmail.com</a:t>
            </a:r>
            <a:endParaRPr b="0" i="0" sz="1750" u="none" cap="none" strike="noStrike"/>
          </a:p>
        </p:txBody>
      </p:sp>
      <p:sp>
        <p:nvSpPr>
          <p:cNvPr id="132" name="Google Shape;132;p2"/>
          <p:cNvSpPr/>
          <p:nvPr/>
        </p:nvSpPr>
        <p:spPr>
          <a:xfrm>
            <a:off x="7428667" y="4174331"/>
            <a:ext cx="510302" cy="510302"/>
          </a:xfrm>
          <a:prstGeom prst="roundRect">
            <a:avLst>
              <a:gd fmla="val 18669"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7587496" y="4259342"/>
            <a:ext cx="19264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650"/>
              <a:buFont typeface="Montserrat"/>
              <a:buNone/>
            </a:pPr>
            <a:r>
              <a:rPr b="0" i="0" lang="en-US" sz="2650" u="none" cap="none" strike="noStrike">
                <a:solidFill>
                  <a:srgbClr val="DCD7E5"/>
                </a:solidFill>
                <a:latin typeface="Montserrat"/>
                <a:ea typeface="Montserrat"/>
                <a:cs typeface="Montserrat"/>
                <a:sym typeface="Montserrat"/>
              </a:rPr>
              <a:t>5</a:t>
            </a:r>
            <a:endParaRPr b="0" i="0" sz="2650" u="none" cap="none" strike="noStrike"/>
          </a:p>
        </p:txBody>
      </p:sp>
      <p:sp>
        <p:nvSpPr>
          <p:cNvPr id="134" name="Google Shape;134;p2"/>
          <p:cNvSpPr/>
          <p:nvPr/>
        </p:nvSpPr>
        <p:spPr>
          <a:xfrm>
            <a:off x="8165783" y="4174331"/>
            <a:ext cx="567094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Yassin Saad Elasfar</a:t>
            </a:r>
            <a:endParaRPr b="0" i="0" sz="1750" u="none" cap="none" strike="noStrike"/>
          </a:p>
        </p:txBody>
      </p:sp>
      <p:sp>
        <p:nvSpPr>
          <p:cNvPr id="135" name="Google Shape;135;p2"/>
          <p:cNvSpPr/>
          <p:nvPr/>
        </p:nvSpPr>
        <p:spPr>
          <a:xfrm>
            <a:off x="8165783" y="4673322"/>
            <a:ext cx="567094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8252E0"/>
              </a:buClr>
              <a:buSzPts val="1750"/>
              <a:buFont typeface="Heebo Light"/>
              <a:buNone/>
            </a:pPr>
            <a:r>
              <a:rPr b="0" i="0" lang="en-US" sz="1750" u="sng" cap="none" strike="noStrike">
                <a:solidFill>
                  <a:srgbClr val="8252E0"/>
                </a:solidFill>
                <a:latin typeface="Heebo Light"/>
                <a:ea typeface="Heebo Light"/>
                <a:cs typeface="Heebo Light"/>
                <a:sym typeface="Heebo Light"/>
                <a:hlinkClick r:id="rId7">
                  <a:extLst>
                    <a:ext uri="{A12FA001-AC4F-418D-AE19-62706E023703}">
                      <ahyp:hlinkClr val="tx"/>
                    </a:ext>
                  </a:extLst>
                </a:hlinkClick>
              </a:rPr>
              <a:t>yassenelasfar@gmail.com</a:t>
            </a:r>
            <a:endParaRPr b="0" i="0" sz="1750" u="none" cap="none" strike="noStrike"/>
          </a:p>
        </p:txBody>
      </p:sp>
      <p:sp>
        <p:nvSpPr>
          <p:cNvPr id="136" name="Google Shape;136;p2"/>
          <p:cNvSpPr/>
          <p:nvPr/>
        </p:nvSpPr>
        <p:spPr>
          <a:xfrm>
            <a:off x="793790" y="5291376"/>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0"/>
          <p:cNvSpPr/>
          <p:nvPr/>
        </p:nvSpPr>
        <p:spPr>
          <a:xfrm>
            <a:off x="544592" y="427911"/>
            <a:ext cx="5774769" cy="486132"/>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F2F0F4"/>
              </a:buClr>
              <a:buSzPts val="3050"/>
              <a:buFont typeface="Montserrat"/>
              <a:buNone/>
            </a:pPr>
            <a:r>
              <a:rPr b="0" i="0" lang="en-US" sz="3050" u="none" cap="none" strike="noStrike">
                <a:solidFill>
                  <a:srgbClr val="F2F0F4"/>
                </a:solidFill>
                <a:latin typeface="Montserrat"/>
                <a:ea typeface="Montserrat"/>
                <a:cs typeface="Montserrat"/>
                <a:sym typeface="Montserrat"/>
              </a:rPr>
              <a:t>XGBoost Classification Report</a:t>
            </a:r>
            <a:endParaRPr b="0" i="0" sz="3050" u="none" cap="none" strike="noStrike"/>
          </a:p>
        </p:txBody>
      </p:sp>
      <p:sp>
        <p:nvSpPr>
          <p:cNvPr id="435" name="Google Shape;435;p20"/>
          <p:cNvSpPr/>
          <p:nvPr/>
        </p:nvSpPr>
        <p:spPr>
          <a:xfrm>
            <a:off x="1766649"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82%</a:t>
            </a:r>
            <a:endParaRPr b="0" i="0" sz="3050" u="none" cap="none" strike="noStrike"/>
          </a:p>
        </p:txBody>
      </p:sp>
      <p:pic>
        <p:nvPicPr>
          <p:cNvPr descr="preencoded.png" id="436" name="Google Shape;436;p20"/>
          <p:cNvPicPr preferRelativeResize="0"/>
          <p:nvPr/>
        </p:nvPicPr>
        <p:blipFill rotWithShape="1">
          <a:blip r:embed="rId3">
            <a:alphaModFix/>
          </a:blip>
          <a:srcRect b="0" l="0" r="0" t="0"/>
          <a:stretch/>
        </p:blipFill>
        <p:spPr>
          <a:xfrm>
            <a:off x="1556623" y="1263968"/>
            <a:ext cx="2334101" cy="2334101"/>
          </a:xfrm>
          <a:prstGeom prst="rect">
            <a:avLst/>
          </a:prstGeom>
          <a:noFill/>
          <a:ln>
            <a:noFill/>
          </a:ln>
        </p:spPr>
      </p:pic>
      <p:sp>
        <p:nvSpPr>
          <p:cNvPr id="437" name="Google Shape;437;p20"/>
          <p:cNvSpPr/>
          <p:nvPr/>
        </p:nvSpPr>
        <p:spPr>
          <a:xfrm>
            <a:off x="1556623"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Accurcy</a:t>
            </a:r>
            <a:endParaRPr b="0" i="0" sz="1800" u="none" cap="none" strike="noStrike"/>
          </a:p>
        </p:txBody>
      </p:sp>
      <p:sp>
        <p:nvSpPr>
          <p:cNvPr id="438" name="Google Shape;438;p20"/>
          <p:cNvSpPr/>
          <p:nvPr/>
        </p:nvSpPr>
        <p:spPr>
          <a:xfrm>
            <a:off x="6358176"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86%</a:t>
            </a:r>
            <a:endParaRPr b="0" i="0" sz="3050" u="none" cap="none" strike="noStrike"/>
          </a:p>
        </p:txBody>
      </p:sp>
      <p:pic>
        <p:nvPicPr>
          <p:cNvPr descr="preencoded.png" id="439" name="Google Shape;439;p20"/>
          <p:cNvPicPr preferRelativeResize="0"/>
          <p:nvPr/>
        </p:nvPicPr>
        <p:blipFill rotWithShape="1">
          <a:blip r:embed="rId4">
            <a:alphaModFix/>
          </a:blip>
          <a:srcRect b="0" l="0" r="0" t="0"/>
          <a:stretch/>
        </p:blipFill>
        <p:spPr>
          <a:xfrm>
            <a:off x="6148149" y="1263968"/>
            <a:ext cx="2334101" cy="2334101"/>
          </a:xfrm>
          <a:prstGeom prst="rect">
            <a:avLst/>
          </a:prstGeom>
          <a:noFill/>
          <a:ln>
            <a:noFill/>
          </a:ln>
        </p:spPr>
      </p:pic>
      <p:sp>
        <p:nvSpPr>
          <p:cNvPr id="440" name="Google Shape;440;p20"/>
          <p:cNvSpPr/>
          <p:nvPr/>
        </p:nvSpPr>
        <p:spPr>
          <a:xfrm>
            <a:off x="6148149"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precision-0</a:t>
            </a:r>
            <a:endParaRPr b="0" i="0" sz="1800" u="none" cap="none" strike="noStrike"/>
          </a:p>
        </p:txBody>
      </p:sp>
      <p:sp>
        <p:nvSpPr>
          <p:cNvPr id="441" name="Google Shape;441;p20"/>
          <p:cNvSpPr/>
          <p:nvPr/>
        </p:nvSpPr>
        <p:spPr>
          <a:xfrm>
            <a:off x="5136118" y="4177427"/>
            <a:ext cx="4358164"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
        <p:nvSpPr>
          <p:cNvPr id="442" name="Google Shape;442;p20"/>
          <p:cNvSpPr/>
          <p:nvPr/>
        </p:nvSpPr>
        <p:spPr>
          <a:xfrm>
            <a:off x="10949702" y="2236470"/>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74%</a:t>
            </a:r>
            <a:endParaRPr b="0" i="0" sz="3050" u="none" cap="none" strike="noStrike"/>
          </a:p>
        </p:txBody>
      </p:sp>
      <p:pic>
        <p:nvPicPr>
          <p:cNvPr descr="preencoded.png" id="443" name="Google Shape;443;p20"/>
          <p:cNvPicPr preferRelativeResize="0"/>
          <p:nvPr/>
        </p:nvPicPr>
        <p:blipFill rotWithShape="1">
          <a:blip r:embed="rId5">
            <a:alphaModFix/>
          </a:blip>
          <a:srcRect b="0" l="0" r="0" t="0"/>
          <a:stretch/>
        </p:blipFill>
        <p:spPr>
          <a:xfrm>
            <a:off x="10739676" y="1263968"/>
            <a:ext cx="2334101" cy="2334101"/>
          </a:xfrm>
          <a:prstGeom prst="rect">
            <a:avLst/>
          </a:prstGeom>
          <a:noFill/>
          <a:ln>
            <a:noFill/>
          </a:ln>
        </p:spPr>
      </p:pic>
      <p:sp>
        <p:nvSpPr>
          <p:cNvPr id="444" name="Google Shape;444;p20"/>
          <p:cNvSpPr/>
          <p:nvPr/>
        </p:nvSpPr>
        <p:spPr>
          <a:xfrm>
            <a:off x="10739676" y="3792379"/>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precision-1</a:t>
            </a:r>
            <a:endParaRPr b="0" i="0" sz="1800" u="none" cap="none" strike="noStrike"/>
          </a:p>
        </p:txBody>
      </p:sp>
      <p:sp>
        <p:nvSpPr>
          <p:cNvPr id="445" name="Google Shape;445;p20"/>
          <p:cNvSpPr/>
          <p:nvPr/>
        </p:nvSpPr>
        <p:spPr>
          <a:xfrm>
            <a:off x="1192649"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86%</a:t>
            </a:r>
            <a:endParaRPr b="0" i="0" sz="3050" u="none" cap="none" strike="noStrike"/>
          </a:p>
        </p:txBody>
      </p:sp>
      <p:pic>
        <p:nvPicPr>
          <p:cNvPr descr="preencoded.png" id="446" name="Google Shape;446;p20"/>
          <p:cNvPicPr preferRelativeResize="0"/>
          <p:nvPr/>
        </p:nvPicPr>
        <p:blipFill rotWithShape="1">
          <a:blip r:embed="rId4">
            <a:alphaModFix/>
          </a:blip>
          <a:srcRect b="0" l="0" r="0" t="0"/>
          <a:stretch/>
        </p:blipFill>
        <p:spPr>
          <a:xfrm>
            <a:off x="982623" y="4640223"/>
            <a:ext cx="2334101" cy="2334101"/>
          </a:xfrm>
          <a:prstGeom prst="rect">
            <a:avLst/>
          </a:prstGeom>
          <a:noFill/>
          <a:ln>
            <a:noFill/>
          </a:ln>
        </p:spPr>
      </p:pic>
      <p:sp>
        <p:nvSpPr>
          <p:cNvPr id="447" name="Google Shape;447;p20"/>
          <p:cNvSpPr/>
          <p:nvPr/>
        </p:nvSpPr>
        <p:spPr>
          <a:xfrm>
            <a:off x="982623"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recall-0</a:t>
            </a:r>
            <a:endParaRPr b="0" i="0" sz="1800" u="none" cap="none" strike="noStrike"/>
          </a:p>
        </p:txBody>
      </p:sp>
      <p:sp>
        <p:nvSpPr>
          <p:cNvPr id="448" name="Google Shape;448;p20"/>
          <p:cNvSpPr/>
          <p:nvPr/>
        </p:nvSpPr>
        <p:spPr>
          <a:xfrm>
            <a:off x="4636294"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74%</a:t>
            </a:r>
            <a:endParaRPr b="0" i="0" sz="3050" u="none" cap="none" strike="noStrike"/>
          </a:p>
        </p:txBody>
      </p:sp>
      <p:pic>
        <p:nvPicPr>
          <p:cNvPr descr="preencoded.png" id="449" name="Google Shape;449;p20"/>
          <p:cNvPicPr preferRelativeResize="0"/>
          <p:nvPr/>
        </p:nvPicPr>
        <p:blipFill rotWithShape="1">
          <a:blip r:embed="rId5">
            <a:alphaModFix/>
          </a:blip>
          <a:srcRect b="0" l="0" r="0" t="0"/>
          <a:stretch/>
        </p:blipFill>
        <p:spPr>
          <a:xfrm>
            <a:off x="4426268" y="4640223"/>
            <a:ext cx="2334101" cy="2334101"/>
          </a:xfrm>
          <a:prstGeom prst="rect">
            <a:avLst/>
          </a:prstGeom>
          <a:noFill/>
          <a:ln>
            <a:noFill/>
          </a:ln>
        </p:spPr>
      </p:pic>
      <p:sp>
        <p:nvSpPr>
          <p:cNvPr id="450" name="Google Shape;450;p20"/>
          <p:cNvSpPr/>
          <p:nvPr/>
        </p:nvSpPr>
        <p:spPr>
          <a:xfrm>
            <a:off x="4426268"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recall-1</a:t>
            </a:r>
            <a:endParaRPr b="0" i="0" sz="1800" u="none" cap="none" strike="noStrike"/>
          </a:p>
        </p:txBody>
      </p:sp>
      <p:sp>
        <p:nvSpPr>
          <p:cNvPr id="451" name="Google Shape;451;p20"/>
          <p:cNvSpPr/>
          <p:nvPr/>
        </p:nvSpPr>
        <p:spPr>
          <a:xfrm>
            <a:off x="8079938"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86%</a:t>
            </a:r>
            <a:endParaRPr b="0" i="0" sz="3050" u="none" cap="none" strike="noStrike"/>
          </a:p>
        </p:txBody>
      </p:sp>
      <p:pic>
        <p:nvPicPr>
          <p:cNvPr descr="preencoded.png" id="452" name="Google Shape;452;p20"/>
          <p:cNvPicPr preferRelativeResize="0"/>
          <p:nvPr/>
        </p:nvPicPr>
        <p:blipFill rotWithShape="1">
          <a:blip r:embed="rId4">
            <a:alphaModFix/>
          </a:blip>
          <a:srcRect b="0" l="0" r="0" t="0"/>
          <a:stretch/>
        </p:blipFill>
        <p:spPr>
          <a:xfrm>
            <a:off x="7869912" y="4640223"/>
            <a:ext cx="2334101" cy="2334101"/>
          </a:xfrm>
          <a:prstGeom prst="rect">
            <a:avLst/>
          </a:prstGeom>
          <a:noFill/>
          <a:ln>
            <a:noFill/>
          </a:ln>
        </p:spPr>
      </p:pic>
      <p:sp>
        <p:nvSpPr>
          <p:cNvPr id="453" name="Google Shape;453;p20"/>
          <p:cNvSpPr/>
          <p:nvPr/>
        </p:nvSpPr>
        <p:spPr>
          <a:xfrm>
            <a:off x="7869912"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f1-score-0</a:t>
            </a:r>
            <a:endParaRPr b="0" i="0" sz="1800" u="none" cap="none" strike="noStrike"/>
          </a:p>
        </p:txBody>
      </p:sp>
      <p:sp>
        <p:nvSpPr>
          <p:cNvPr id="454" name="Google Shape;454;p20"/>
          <p:cNvSpPr/>
          <p:nvPr/>
        </p:nvSpPr>
        <p:spPr>
          <a:xfrm>
            <a:off x="11523583" y="5612725"/>
            <a:ext cx="1913930" cy="3889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3050"/>
              <a:buFont typeface="Montserrat"/>
              <a:buNone/>
            </a:pPr>
            <a:r>
              <a:rPr b="0" i="0" lang="en-US" sz="3050" u="none" cap="none" strike="noStrike">
                <a:solidFill>
                  <a:srgbClr val="DCD7E5"/>
                </a:solidFill>
                <a:latin typeface="Montserrat"/>
                <a:ea typeface="Montserrat"/>
                <a:cs typeface="Montserrat"/>
                <a:sym typeface="Montserrat"/>
              </a:rPr>
              <a:t>74%</a:t>
            </a:r>
            <a:endParaRPr b="0" i="0" sz="3050" u="none" cap="none" strike="noStrike"/>
          </a:p>
        </p:txBody>
      </p:sp>
      <p:pic>
        <p:nvPicPr>
          <p:cNvPr descr="preencoded.png" id="455" name="Google Shape;455;p20"/>
          <p:cNvPicPr preferRelativeResize="0"/>
          <p:nvPr/>
        </p:nvPicPr>
        <p:blipFill rotWithShape="1">
          <a:blip r:embed="rId5">
            <a:alphaModFix/>
          </a:blip>
          <a:srcRect b="0" l="0" r="0" t="0"/>
          <a:stretch/>
        </p:blipFill>
        <p:spPr>
          <a:xfrm>
            <a:off x="11313557" y="4640223"/>
            <a:ext cx="2334101" cy="2334101"/>
          </a:xfrm>
          <a:prstGeom prst="rect">
            <a:avLst/>
          </a:prstGeom>
          <a:noFill/>
          <a:ln>
            <a:noFill/>
          </a:ln>
        </p:spPr>
      </p:pic>
      <p:sp>
        <p:nvSpPr>
          <p:cNvPr id="456" name="Google Shape;456;p20"/>
          <p:cNvSpPr/>
          <p:nvPr/>
        </p:nvSpPr>
        <p:spPr>
          <a:xfrm>
            <a:off x="11313557" y="7168634"/>
            <a:ext cx="2334101" cy="291703"/>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CD7E5"/>
              </a:buClr>
              <a:buSzPts val="1800"/>
              <a:buFont typeface="Montserrat"/>
              <a:buNone/>
            </a:pPr>
            <a:r>
              <a:rPr b="0" i="0" lang="en-US" sz="1800" u="none" cap="none" strike="noStrike">
                <a:solidFill>
                  <a:srgbClr val="DCD7E5"/>
                </a:solidFill>
                <a:latin typeface="Montserrat"/>
                <a:ea typeface="Montserrat"/>
                <a:cs typeface="Montserrat"/>
                <a:sym typeface="Montserrat"/>
              </a:rPr>
              <a:t>f1-score-1</a:t>
            </a:r>
            <a:endParaRPr b="0" i="0" sz="1800" u="none" cap="none" strike="noStrike"/>
          </a:p>
        </p:txBody>
      </p:sp>
      <p:sp>
        <p:nvSpPr>
          <p:cNvPr id="457" name="Google Shape;457;p20"/>
          <p:cNvSpPr/>
          <p:nvPr/>
        </p:nvSpPr>
        <p:spPr>
          <a:xfrm>
            <a:off x="10875526" y="7553682"/>
            <a:ext cx="3210282" cy="24896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preencoded.png" id="463" name="Google Shape;463;p21"/>
          <p:cNvPicPr preferRelativeResize="0"/>
          <p:nvPr/>
        </p:nvPicPr>
        <p:blipFill rotWithShape="1">
          <a:blip r:embed="rId3">
            <a:alphaModFix/>
          </a:blip>
          <a:srcRect b="0" l="0" r="0" t="0"/>
          <a:stretch/>
        </p:blipFill>
        <p:spPr>
          <a:xfrm>
            <a:off x="0" y="0"/>
            <a:ext cx="7465351" cy="8229600"/>
          </a:xfrm>
          <a:prstGeom prst="rect">
            <a:avLst/>
          </a:prstGeom>
          <a:noFill/>
          <a:ln>
            <a:noFill/>
          </a:ln>
        </p:spPr>
      </p:pic>
      <p:sp>
        <p:nvSpPr>
          <p:cNvPr id="464" name="Google Shape;464;p21"/>
          <p:cNvSpPr/>
          <p:nvPr/>
        </p:nvSpPr>
        <p:spPr>
          <a:xfrm>
            <a:off x="8108990" y="2691527"/>
            <a:ext cx="57276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4450"/>
              <a:buFont typeface="Montserrat"/>
              <a:buNone/>
            </a:pPr>
            <a:r>
              <a:rPr b="0" i="0" lang="en-US" sz="4450" u="none" cap="none" strike="noStrike">
                <a:solidFill>
                  <a:srgbClr val="F2F0F4"/>
                </a:solidFill>
                <a:latin typeface="Montserrat"/>
                <a:ea typeface="Montserrat"/>
                <a:cs typeface="Montserrat"/>
                <a:sym typeface="Montserrat"/>
              </a:rPr>
              <a:t>Calculating the Average Accuracy</a:t>
            </a:r>
            <a:endParaRPr b="0" i="0" sz="4450" u="none" cap="none" strike="noStrike"/>
          </a:p>
        </p:txBody>
      </p:sp>
      <p:sp>
        <p:nvSpPr>
          <p:cNvPr id="465" name="Google Shape;465;p21"/>
          <p:cNvSpPr/>
          <p:nvPr/>
        </p:nvSpPr>
        <p:spPr>
          <a:xfrm>
            <a:off x="8108990" y="4449247"/>
            <a:ext cx="57276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The average accuracy across the four models is approximately 82.25%. This demonstrates the effectiveness of the approach.</a:t>
            </a:r>
            <a:endParaRPr b="0" i="0" sz="175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preencoded.png" id="471" name="Google Shape;471;p22"/>
          <p:cNvPicPr preferRelativeResize="0"/>
          <p:nvPr/>
        </p:nvPicPr>
        <p:blipFill rotWithShape="1">
          <a:blip r:embed="rId3">
            <a:alphaModFix/>
          </a:blip>
          <a:srcRect b="0" l="0" r="0" t="0"/>
          <a:stretch/>
        </p:blipFill>
        <p:spPr>
          <a:xfrm>
            <a:off x="0" y="0"/>
            <a:ext cx="14630400" cy="2619375"/>
          </a:xfrm>
          <a:prstGeom prst="rect">
            <a:avLst/>
          </a:prstGeom>
          <a:noFill/>
          <a:ln>
            <a:noFill/>
          </a:ln>
        </p:spPr>
      </p:pic>
      <p:sp>
        <p:nvSpPr>
          <p:cNvPr id="472" name="Google Shape;472;p22"/>
          <p:cNvSpPr/>
          <p:nvPr/>
        </p:nvSpPr>
        <p:spPr>
          <a:xfrm>
            <a:off x="733425" y="3195638"/>
            <a:ext cx="5238869" cy="654844"/>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2F0F4"/>
              </a:buClr>
              <a:buSzPts val="4100"/>
              <a:buFont typeface="Montserrat"/>
              <a:buNone/>
            </a:pPr>
            <a:r>
              <a:rPr b="0" i="0" lang="en-US" sz="4100" u="none" cap="none" strike="noStrike">
                <a:solidFill>
                  <a:srgbClr val="F2F0F4"/>
                </a:solidFill>
                <a:latin typeface="Montserrat"/>
                <a:ea typeface="Montserrat"/>
                <a:cs typeface="Montserrat"/>
                <a:sym typeface="Montserrat"/>
              </a:rPr>
              <a:t>Conclusion</a:t>
            </a:r>
            <a:endParaRPr b="0" i="0" sz="4100" u="none" cap="none" strike="noStrike"/>
          </a:p>
        </p:txBody>
      </p:sp>
      <p:sp>
        <p:nvSpPr>
          <p:cNvPr id="473" name="Google Shape;473;p22"/>
          <p:cNvSpPr/>
          <p:nvPr/>
        </p:nvSpPr>
        <p:spPr>
          <a:xfrm>
            <a:off x="733425" y="4164806"/>
            <a:ext cx="13163550" cy="100584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DCD7E5"/>
              </a:buClr>
              <a:buSzPts val="1650"/>
              <a:buFont typeface="Heebo Light"/>
              <a:buNone/>
            </a:pPr>
            <a:r>
              <a:rPr b="0" i="0" lang="en-US" sz="1650" u="none" cap="none" strike="noStrike">
                <a:solidFill>
                  <a:srgbClr val="DCD7E5"/>
                </a:solidFill>
                <a:latin typeface="Heebo Light"/>
                <a:ea typeface="Heebo Light"/>
                <a:cs typeface="Heebo Light"/>
                <a:sym typeface="Heebo Light"/>
              </a:rPr>
              <a:t>the Heart Disease Prediction System represents a significant advancement in the way heart disease can be detected and managed. By leveraging machine learning algorithms and addressing key challenges such as delayed diagnoses and data imbalance, this innovative application empowers healthcare professionals to make informed, timely decisions that can save lives.</a:t>
            </a:r>
            <a:endParaRPr b="0" i="0" sz="1650" u="none" cap="none" strike="noStrike"/>
          </a:p>
        </p:txBody>
      </p:sp>
      <p:sp>
        <p:nvSpPr>
          <p:cNvPr id="474" name="Google Shape;474;p22"/>
          <p:cNvSpPr/>
          <p:nvPr/>
        </p:nvSpPr>
        <p:spPr>
          <a:xfrm>
            <a:off x="733425" y="5406390"/>
            <a:ext cx="13163550" cy="100584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DCD7E5"/>
              </a:buClr>
              <a:buSzPts val="1650"/>
              <a:buFont typeface="Heebo Light"/>
              <a:buNone/>
            </a:pPr>
            <a:r>
              <a:rPr b="0" i="0" lang="en-US" sz="1650" u="none" cap="none" strike="noStrike">
                <a:solidFill>
                  <a:srgbClr val="DCD7E5"/>
                </a:solidFill>
                <a:latin typeface="Heebo Light"/>
                <a:ea typeface="Heebo Light"/>
                <a:cs typeface="Heebo Light"/>
                <a:sym typeface="Heebo Light"/>
              </a:rPr>
              <a:t>The integration of a user-friendly interface ensures that essential patient data can be easily inputted, allowing for immediate risk assessments and proactive interventions. With the potential to revolutionize early detection in heart disease, this system not only enhances patient care but also contributes to a broader goal of improving healthcare outcomes.</a:t>
            </a:r>
            <a:endParaRPr b="0" i="0" sz="1650" u="none" cap="none" strike="noStrike"/>
          </a:p>
        </p:txBody>
      </p:sp>
      <p:sp>
        <p:nvSpPr>
          <p:cNvPr id="475" name="Google Shape;475;p22"/>
          <p:cNvSpPr/>
          <p:nvPr/>
        </p:nvSpPr>
        <p:spPr>
          <a:xfrm>
            <a:off x="733425" y="6647974"/>
            <a:ext cx="13163550" cy="100584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DCD7E5"/>
              </a:buClr>
              <a:buSzPts val="1650"/>
              <a:buFont typeface="Heebo Light"/>
              <a:buNone/>
            </a:pPr>
            <a:r>
              <a:rPr b="0" i="0" lang="en-US" sz="1650" u="none" cap="none" strike="noStrike">
                <a:solidFill>
                  <a:srgbClr val="DCD7E5"/>
                </a:solidFill>
                <a:latin typeface="Heebo Light"/>
                <a:ea typeface="Heebo Light"/>
                <a:cs typeface="Heebo Light"/>
                <a:sym typeface="Heebo Light"/>
              </a:rPr>
              <a:t>As heart disease continues to pose a serious threat globally, the need for reliable, data-driven solutions is more critical than ever. Thank you for your attention, and I welcome any questions or discussions on how this technology can be further developed and implemented in real-world healthcare settings.</a:t>
            </a:r>
            <a:endParaRPr b="0" i="0" sz="165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preencoded.png" id="481" name="Google Shape;481;p2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82" name="Google Shape;482;p23"/>
          <p:cNvSpPr/>
          <p:nvPr/>
        </p:nvSpPr>
        <p:spPr>
          <a:xfrm>
            <a:off x="793790" y="3274100"/>
            <a:ext cx="7556421" cy="978218"/>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F2F0F4"/>
              </a:buClr>
              <a:buSzPts val="6150"/>
              <a:buFont typeface="Montserrat"/>
              <a:buNone/>
            </a:pPr>
            <a:r>
              <a:rPr b="0" i="0" lang="en-US" sz="6150" u="none" cap="none" strike="noStrike">
                <a:solidFill>
                  <a:srgbClr val="F2F0F4"/>
                </a:solidFill>
                <a:latin typeface="Montserrat"/>
                <a:ea typeface="Montserrat"/>
                <a:cs typeface="Montserrat"/>
                <a:sym typeface="Montserrat"/>
              </a:rPr>
              <a:t>Thank you!</a:t>
            </a:r>
            <a:endParaRPr b="0" i="0" sz="6150" u="none" cap="none" strike="noStrike"/>
          </a:p>
        </p:txBody>
      </p:sp>
      <p:sp>
        <p:nvSpPr>
          <p:cNvPr id="483" name="Google Shape;483;p23"/>
          <p:cNvSpPr/>
          <p:nvPr/>
        </p:nvSpPr>
        <p:spPr>
          <a:xfrm>
            <a:off x="793790" y="4592479"/>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We appreciate your time and interest.</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preencoded.png" id="142" name="Google Shape;142;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143" name="Google Shape;143;p3"/>
          <p:cNvPicPr preferRelativeResize="0"/>
          <p:nvPr/>
        </p:nvPicPr>
        <p:blipFill rotWithShape="1">
          <a:blip r:embed="rId4">
            <a:alphaModFix/>
          </a:blip>
          <a:srcRect b="0" l="0" r="0" t="0"/>
          <a:stretch/>
        </p:blipFill>
        <p:spPr>
          <a:xfrm>
            <a:off x="9427488" y="1566982"/>
            <a:ext cx="4919305" cy="5095637"/>
          </a:xfrm>
          <a:prstGeom prst="rect">
            <a:avLst/>
          </a:prstGeom>
          <a:noFill/>
          <a:ln>
            <a:noFill/>
          </a:ln>
        </p:spPr>
      </p:pic>
      <p:sp>
        <p:nvSpPr>
          <p:cNvPr id="144" name="Google Shape;144;p3"/>
          <p:cNvSpPr/>
          <p:nvPr/>
        </p:nvSpPr>
        <p:spPr>
          <a:xfrm>
            <a:off x="793790" y="984766"/>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4450"/>
              <a:buFont typeface="Montserrat"/>
              <a:buNone/>
            </a:pPr>
            <a:r>
              <a:rPr b="0" i="0" lang="en-US" sz="4450" u="none" cap="none" strike="noStrike">
                <a:solidFill>
                  <a:srgbClr val="F2F0F4"/>
                </a:solidFill>
                <a:latin typeface="Montserrat"/>
                <a:ea typeface="Montserrat"/>
                <a:cs typeface="Montserrat"/>
                <a:sym typeface="Montserrat"/>
              </a:rPr>
              <a:t>Introduction to Heart Disease</a:t>
            </a:r>
            <a:endParaRPr b="0" i="0" sz="4450" u="none" cap="none" strike="noStrike"/>
          </a:p>
        </p:txBody>
      </p:sp>
      <p:sp>
        <p:nvSpPr>
          <p:cNvPr id="145" name="Google Shape;145;p3"/>
          <p:cNvSpPr/>
          <p:nvPr/>
        </p:nvSpPr>
        <p:spPr>
          <a:xfrm>
            <a:off x="793790" y="2742486"/>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Heart disease remains the world’s leading cause of death, claiming millions of lives each year. Early diagnosis is crucial, yet traditional methods often fail to detect risks in time, leaving patients vulnerable to severe outcomes.</a:t>
            </a:r>
            <a:endParaRPr b="0" i="0" sz="1750" u="none" cap="none" strike="noStrike"/>
          </a:p>
        </p:txBody>
      </p:sp>
      <p:sp>
        <p:nvSpPr>
          <p:cNvPr id="146" name="Google Shape;146;p3"/>
          <p:cNvSpPr/>
          <p:nvPr/>
        </p:nvSpPr>
        <p:spPr>
          <a:xfrm>
            <a:off x="793790" y="4086344"/>
            <a:ext cx="7556421"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A breakthrough in medical diagnostics has emerged—leveraging machine learning to analyze key medical indicators and predict heart disease with remarkable accuracy. This cutting-edge system integrates advanced algorithms with patient data, offering healthcare professionals a fast, reliable tool to identify at-risk patients and enable life-saving interventions.</a:t>
            </a:r>
            <a:endParaRPr b="0" i="0" sz="1750" u="none" cap="none" strike="noStrike"/>
          </a:p>
        </p:txBody>
      </p:sp>
      <p:sp>
        <p:nvSpPr>
          <p:cNvPr id="147" name="Google Shape;147;p3"/>
          <p:cNvSpPr/>
          <p:nvPr/>
        </p:nvSpPr>
        <p:spPr>
          <a:xfrm>
            <a:off x="793790" y="6156008"/>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This presentation will explore the development of a robust, AI-driven solution, from data acquisition and preprocessing to model deployment, and how this innovation could change the future of heart disease detection.</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p:nvPr/>
        </p:nvSpPr>
        <p:spPr>
          <a:xfrm>
            <a:off x="793790" y="770572"/>
            <a:ext cx="750117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4450"/>
              <a:buFont typeface="Montserrat"/>
              <a:buNone/>
            </a:pPr>
            <a:r>
              <a:rPr b="0" i="0" lang="en-US" sz="4450" u="none" cap="none" strike="noStrike">
                <a:solidFill>
                  <a:srgbClr val="F2F0F4"/>
                </a:solidFill>
                <a:latin typeface="Montserrat"/>
                <a:ea typeface="Montserrat"/>
                <a:cs typeface="Montserrat"/>
                <a:sym typeface="Montserrat"/>
              </a:rPr>
              <a:t>Problems of Heart Disease</a:t>
            </a:r>
            <a:endParaRPr b="0" i="0" sz="4450" u="none" cap="none" strike="noStrike"/>
          </a:p>
        </p:txBody>
      </p:sp>
      <p:pic>
        <p:nvPicPr>
          <p:cNvPr descr="preencoded.png" id="154" name="Google Shape;154;p4"/>
          <p:cNvPicPr preferRelativeResize="0"/>
          <p:nvPr/>
        </p:nvPicPr>
        <p:blipFill rotWithShape="1">
          <a:blip r:embed="rId3">
            <a:alphaModFix/>
          </a:blip>
          <a:srcRect b="0" l="0" r="0" t="0"/>
          <a:stretch/>
        </p:blipFill>
        <p:spPr>
          <a:xfrm>
            <a:off x="793790" y="1932980"/>
            <a:ext cx="3005495" cy="1857494"/>
          </a:xfrm>
          <a:prstGeom prst="rect">
            <a:avLst/>
          </a:prstGeom>
          <a:noFill/>
          <a:ln>
            <a:noFill/>
          </a:ln>
        </p:spPr>
      </p:pic>
      <p:sp>
        <p:nvSpPr>
          <p:cNvPr id="155" name="Google Shape;155;p4"/>
          <p:cNvSpPr/>
          <p:nvPr/>
        </p:nvSpPr>
        <p:spPr>
          <a:xfrm>
            <a:off x="793790" y="407396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High Mortality Rate</a:t>
            </a:r>
            <a:endParaRPr b="0" i="0" sz="2200" u="none" cap="none" strike="noStrike"/>
          </a:p>
        </p:txBody>
      </p:sp>
      <p:sp>
        <p:nvSpPr>
          <p:cNvPr id="156" name="Google Shape;156;p4"/>
          <p:cNvSpPr/>
          <p:nvPr/>
        </p:nvSpPr>
        <p:spPr>
          <a:xfrm>
            <a:off x="793790" y="4564380"/>
            <a:ext cx="3005495"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Heart disease is a leading cause of death, with millions of lives lost annually due to late diagnoses and lack of timely intervention.</a:t>
            </a:r>
            <a:endParaRPr b="0" i="0" sz="1750" u="none" cap="none" strike="noStrike"/>
          </a:p>
        </p:txBody>
      </p:sp>
      <p:pic>
        <p:nvPicPr>
          <p:cNvPr descr="preencoded.png" id="157" name="Google Shape;157;p4"/>
          <p:cNvPicPr preferRelativeResize="0"/>
          <p:nvPr/>
        </p:nvPicPr>
        <p:blipFill rotWithShape="1">
          <a:blip r:embed="rId4">
            <a:alphaModFix/>
          </a:blip>
          <a:srcRect b="0" l="0" r="0" t="0"/>
          <a:stretch/>
        </p:blipFill>
        <p:spPr>
          <a:xfrm>
            <a:off x="4139446" y="1932980"/>
            <a:ext cx="3005614" cy="1857494"/>
          </a:xfrm>
          <a:prstGeom prst="rect">
            <a:avLst/>
          </a:prstGeom>
          <a:noFill/>
          <a:ln>
            <a:noFill/>
          </a:ln>
        </p:spPr>
      </p:pic>
      <p:sp>
        <p:nvSpPr>
          <p:cNvPr id="158" name="Google Shape;158;p4"/>
          <p:cNvSpPr/>
          <p:nvPr/>
        </p:nvSpPr>
        <p:spPr>
          <a:xfrm>
            <a:off x="4139446" y="407396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Delayed Diagnosis</a:t>
            </a:r>
            <a:endParaRPr b="0" i="0" sz="2200" u="none" cap="none" strike="noStrike"/>
          </a:p>
        </p:txBody>
      </p:sp>
      <p:sp>
        <p:nvSpPr>
          <p:cNvPr id="159" name="Google Shape;159;p4"/>
          <p:cNvSpPr/>
          <p:nvPr/>
        </p:nvSpPr>
        <p:spPr>
          <a:xfrm>
            <a:off x="4139446" y="4564380"/>
            <a:ext cx="3005614"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Many patients do not receive a diagnosis until the disease has progressed, increasing the risk of severe complications and reducing treatment effectiveness.</a:t>
            </a:r>
            <a:endParaRPr b="0" i="0" sz="1750" u="none" cap="none" strike="noStrike"/>
          </a:p>
        </p:txBody>
      </p:sp>
      <p:pic>
        <p:nvPicPr>
          <p:cNvPr descr="preencoded.png" id="160" name="Google Shape;160;p4"/>
          <p:cNvPicPr preferRelativeResize="0"/>
          <p:nvPr/>
        </p:nvPicPr>
        <p:blipFill rotWithShape="1">
          <a:blip r:embed="rId5">
            <a:alphaModFix/>
          </a:blip>
          <a:srcRect b="0" l="0" r="0" t="0"/>
          <a:stretch/>
        </p:blipFill>
        <p:spPr>
          <a:xfrm>
            <a:off x="7485221" y="1932980"/>
            <a:ext cx="3005614" cy="1857494"/>
          </a:xfrm>
          <a:prstGeom prst="rect">
            <a:avLst/>
          </a:prstGeom>
          <a:noFill/>
          <a:ln>
            <a:noFill/>
          </a:ln>
        </p:spPr>
      </p:pic>
      <p:sp>
        <p:nvSpPr>
          <p:cNvPr id="161" name="Google Shape;161;p4"/>
          <p:cNvSpPr/>
          <p:nvPr/>
        </p:nvSpPr>
        <p:spPr>
          <a:xfrm>
            <a:off x="7485221" y="4073962"/>
            <a:ext cx="3005614"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Complexity of Risk Factors</a:t>
            </a:r>
            <a:endParaRPr b="0" i="0" sz="2200" u="none" cap="none" strike="noStrike"/>
          </a:p>
        </p:txBody>
      </p:sp>
      <p:sp>
        <p:nvSpPr>
          <p:cNvPr id="162" name="Google Shape;162;p4"/>
          <p:cNvSpPr/>
          <p:nvPr/>
        </p:nvSpPr>
        <p:spPr>
          <a:xfrm>
            <a:off x="7485221" y="4918710"/>
            <a:ext cx="3005614"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Heart disease is influenced by various factors—age, lifestyle, genetics, and medical history. Traditional methods often fail to consider the full spectrum of these variables.</a:t>
            </a:r>
            <a:endParaRPr b="0" i="0" sz="1750" u="none" cap="none" strike="noStrike"/>
          </a:p>
        </p:txBody>
      </p:sp>
      <p:pic>
        <p:nvPicPr>
          <p:cNvPr descr="preencoded.png" id="163" name="Google Shape;163;p4"/>
          <p:cNvPicPr preferRelativeResize="0"/>
          <p:nvPr/>
        </p:nvPicPr>
        <p:blipFill rotWithShape="1">
          <a:blip r:embed="rId6">
            <a:alphaModFix/>
          </a:blip>
          <a:srcRect b="0" l="0" r="0" t="0"/>
          <a:stretch/>
        </p:blipFill>
        <p:spPr>
          <a:xfrm>
            <a:off x="10830997" y="1932980"/>
            <a:ext cx="3005614" cy="1857494"/>
          </a:xfrm>
          <a:prstGeom prst="rect">
            <a:avLst/>
          </a:prstGeom>
          <a:noFill/>
          <a:ln>
            <a:noFill/>
          </a:ln>
        </p:spPr>
      </p:pic>
      <p:sp>
        <p:nvSpPr>
          <p:cNvPr id="164" name="Google Shape;164;p4"/>
          <p:cNvSpPr/>
          <p:nvPr/>
        </p:nvSpPr>
        <p:spPr>
          <a:xfrm>
            <a:off x="10830997" y="4073962"/>
            <a:ext cx="3005614"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Class Imbalance in Data</a:t>
            </a:r>
            <a:endParaRPr b="0" i="0" sz="2200" u="none" cap="none" strike="noStrike"/>
          </a:p>
        </p:txBody>
      </p:sp>
      <p:sp>
        <p:nvSpPr>
          <p:cNvPr id="165" name="Google Shape;165;p4"/>
          <p:cNvSpPr/>
          <p:nvPr/>
        </p:nvSpPr>
        <p:spPr>
          <a:xfrm>
            <a:off x="10830997" y="4918710"/>
            <a:ext cx="3005614" cy="254031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Medical datasets frequently show significant class imbalance, with a much larger number of individuals without heart disease compared to those with it, leading to biased predictions.</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
          <p:cNvSpPr/>
          <p:nvPr/>
        </p:nvSpPr>
        <p:spPr>
          <a:xfrm>
            <a:off x="633532" y="644247"/>
            <a:ext cx="8504039" cy="56566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2F0F4"/>
              </a:buClr>
              <a:buSzPts val="3550"/>
              <a:buFont typeface="Montserrat"/>
              <a:buNone/>
            </a:pPr>
            <a:r>
              <a:rPr b="0" i="0" lang="en-US" sz="3550" u="none" cap="none" strike="noStrike">
                <a:solidFill>
                  <a:srgbClr val="F2F0F4"/>
                </a:solidFill>
                <a:latin typeface="Montserrat"/>
                <a:ea typeface="Montserrat"/>
                <a:cs typeface="Montserrat"/>
                <a:sym typeface="Montserrat"/>
              </a:rPr>
              <a:t>Solutions Provided by the Application</a:t>
            </a:r>
            <a:endParaRPr b="0" i="0" sz="3550" u="none" cap="none" strike="noStrike"/>
          </a:p>
        </p:txBody>
      </p:sp>
      <p:sp>
        <p:nvSpPr>
          <p:cNvPr id="172" name="Google Shape;172;p5"/>
          <p:cNvSpPr/>
          <p:nvPr/>
        </p:nvSpPr>
        <p:spPr>
          <a:xfrm>
            <a:off x="893564" y="1571863"/>
            <a:ext cx="22860" cy="5520214"/>
          </a:xfrm>
          <a:prstGeom prst="roundRect">
            <a:avLst>
              <a:gd fmla="val 332606"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701338" y="1775460"/>
            <a:ext cx="407313" cy="407313"/>
          </a:xfrm>
          <a:prstGeom prst="roundRect">
            <a:avLst>
              <a:gd fmla="val 18667"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855881" y="1843326"/>
            <a:ext cx="98108" cy="2715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1</a:t>
            </a:r>
            <a:endParaRPr b="0" i="0" sz="2100" u="none" cap="none" strike="noStrike"/>
          </a:p>
        </p:txBody>
      </p:sp>
      <p:sp>
        <p:nvSpPr>
          <p:cNvPr id="175" name="Google Shape;175;p5"/>
          <p:cNvSpPr/>
          <p:nvPr/>
        </p:nvSpPr>
        <p:spPr>
          <a:xfrm>
            <a:off x="1266944" y="1752838"/>
            <a:ext cx="4370308" cy="339447"/>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CD7E5"/>
              </a:buClr>
              <a:buSzPts val="2100"/>
              <a:buFont typeface="Montserrat"/>
              <a:buNone/>
            </a:pPr>
            <a:r>
              <a:rPr b="1" i="0" lang="en-US" sz="2100" u="none" cap="none" strike="noStrike">
                <a:solidFill>
                  <a:srgbClr val="DCD7E5"/>
                </a:solidFill>
                <a:latin typeface="Montserrat"/>
                <a:ea typeface="Montserrat"/>
                <a:cs typeface="Montserrat"/>
                <a:sym typeface="Montserrat"/>
              </a:rPr>
              <a:t>Early Detection and Prediction</a:t>
            </a:r>
            <a:endParaRPr b="0" i="0" sz="2100" u="none" cap="none" strike="noStrike"/>
          </a:p>
        </p:txBody>
      </p:sp>
      <p:sp>
        <p:nvSpPr>
          <p:cNvPr id="176" name="Google Shape;176;p5"/>
          <p:cNvSpPr/>
          <p:nvPr/>
        </p:nvSpPr>
        <p:spPr>
          <a:xfrm>
            <a:off x="1266944" y="2200870"/>
            <a:ext cx="12729924"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The application leverages advanced machine learning algorithms to analyze patient data, enabling earlier detection of heart disease and timely intervention.</a:t>
            </a:r>
            <a:endParaRPr b="0" i="0" sz="1400" u="none" cap="none" strike="noStrike"/>
          </a:p>
        </p:txBody>
      </p:sp>
      <p:sp>
        <p:nvSpPr>
          <p:cNvPr id="177" name="Google Shape;177;p5"/>
          <p:cNvSpPr/>
          <p:nvPr/>
        </p:nvSpPr>
        <p:spPr>
          <a:xfrm>
            <a:off x="701338" y="3055977"/>
            <a:ext cx="407313" cy="407313"/>
          </a:xfrm>
          <a:prstGeom prst="roundRect">
            <a:avLst>
              <a:gd fmla="val 18667"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827782" y="3123843"/>
            <a:ext cx="154305" cy="2715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2</a:t>
            </a:r>
            <a:endParaRPr b="0" i="0" sz="2100" u="none" cap="none" strike="noStrike"/>
          </a:p>
        </p:txBody>
      </p:sp>
      <p:sp>
        <p:nvSpPr>
          <p:cNvPr id="179" name="Google Shape;179;p5"/>
          <p:cNvSpPr/>
          <p:nvPr/>
        </p:nvSpPr>
        <p:spPr>
          <a:xfrm>
            <a:off x="1266944" y="3033355"/>
            <a:ext cx="2818686" cy="339447"/>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Multi-Model Analysis</a:t>
            </a:r>
            <a:endParaRPr b="0" i="0" sz="2100" u="none" cap="none" strike="noStrike"/>
          </a:p>
        </p:txBody>
      </p:sp>
      <p:sp>
        <p:nvSpPr>
          <p:cNvPr id="180" name="Google Shape;180;p5"/>
          <p:cNvSpPr/>
          <p:nvPr/>
        </p:nvSpPr>
        <p:spPr>
          <a:xfrm>
            <a:off x="1266944" y="3481388"/>
            <a:ext cx="12729924" cy="57912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By integrating multiple machine learning models—SVM, Logistic Regression, XGBoost, and Random Forest—this system ensures higher accuracy and reliability in predictions, addressing the complexity of risk factors.</a:t>
            </a:r>
            <a:endParaRPr b="0" i="0" sz="1400" u="none" cap="none" strike="noStrike"/>
          </a:p>
        </p:txBody>
      </p:sp>
      <p:sp>
        <p:nvSpPr>
          <p:cNvPr id="181" name="Google Shape;181;p5"/>
          <p:cNvSpPr/>
          <p:nvPr/>
        </p:nvSpPr>
        <p:spPr>
          <a:xfrm>
            <a:off x="701338" y="4626054"/>
            <a:ext cx="407313" cy="407313"/>
          </a:xfrm>
          <a:prstGeom prst="roundRect">
            <a:avLst>
              <a:gd fmla="val 18667"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828377" y="4693920"/>
            <a:ext cx="153114" cy="2715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3</a:t>
            </a:r>
            <a:endParaRPr b="0" i="0" sz="2100" u="none" cap="none" strike="noStrike"/>
          </a:p>
        </p:txBody>
      </p:sp>
      <p:sp>
        <p:nvSpPr>
          <p:cNvPr id="183" name="Google Shape;183;p5"/>
          <p:cNvSpPr/>
          <p:nvPr/>
        </p:nvSpPr>
        <p:spPr>
          <a:xfrm>
            <a:off x="1266944" y="4603433"/>
            <a:ext cx="3678674" cy="339447"/>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Class Imbalance Mitigation</a:t>
            </a:r>
            <a:endParaRPr b="0" i="0" sz="2100" u="none" cap="none" strike="noStrike"/>
          </a:p>
        </p:txBody>
      </p:sp>
      <p:sp>
        <p:nvSpPr>
          <p:cNvPr id="184" name="Google Shape;184;p5"/>
          <p:cNvSpPr/>
          <p:nvPr/>
        </p:nvSpPr>
        <p:spPr>
          <a:xfrm>
            <a:off x="1266944" y="5051465"/>
            <a:ext cx="12729924" cy="57912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To combat class imbalance, the application employs techniques like SMOTE to generate synthetic samples for underrepresented classes, resulting in more balanced predictions.</a:t>
            </a:r>
            <a:endParaRPr b="0" i="0" sz="1400" u="none" cap="none" strike="noStrike"/>
          </a:p>
        </p:txBody>
      </p:sp>
      <p:sp>
        <p:nvSpPr>
          <p:cNvPr id="185" name="Google Shape;185;p5"/>
          <p:cNvSpPr/>
          <p:nvPr/>
        </p:nvSpPr>
        <p:spPr>
          <a:xfrm>
            <a:off x="701338" y="6196132"/>
            <a:ext cx="407313" cy="407313"/>
          </a:xfrm>
          <a:prstGeom prst="roundRect">
            <a:avLst>
              <a:gd fmla="val 18667"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815161" y="6263997"/>
            <a:ext cx="179546" cy="2715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4</a:t>
            </a:r>
            <a:endParaRPr b="0" i="0" sz="2100" u="none" cap="none" strike="noStrike"/>
          </a:p>
        </p:txBody>
      </p:sp>
      <p:sp>
        <p:nvSpPr>
          <p:cNvPr id="187" name="Google Shape;187;p5"/>
          <p:cNvSpPr/>
          <p:nvPr/>
        </p:nvSpPr>
        <p:spPr>
          <a:xfrm>
            <a:off x="1266944" y="6173510"/>
            <a:ext cx="3099911" cy="339447"/>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CD7E5"/>
              </a:buClr>
              <a:buSzPts val="2100"/>
              <a:buFont typeface="Montserrat"/>
              <a:buNone/>
            </a:pPr>
            <a:r>
              <a:rPr b="0" i="0" lang="en-US" sz="2100" u="none" cap="none" strike="noStrike">
                <a:solidFill>
                  <a:srgbClr val="DCD7E5"/>
                </a:solidFill>
                <a:latin typeface="Montserrat"/>
                <a:ea typeface="Montserrat"/>
                <a:cs typeface="Montserrat"/>
                <a:sym typeface="Montserrat"/>
              </a:rPr>
              <a:t>User-Friendly Interface</a:t>
            </a:r>
            <a:endParaRPr b="0" i="0" sz="2100" u="none" cap="none" strike="noStrike"/>
          </a:p>
        </p:txBody>
      </p:sp>
      <p:sp>
        <p:nvSpPr>
          <p:cNvPr id="188" name="Google Shape;188;p5"/>
          <p:cNvSpPr/>
          <p:nvPr/>
        </p:nvSpPr>
        <p:spPr>
          <a:xfrm>
            <a:off x="1266944" y="6621542"/>
            <a:ext cx="12729924"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DCD7E5"/>
              </a:buClr>
              <a:buSzPts val="1400"/>
              <a:buFont typeface="Heebo Light"/>
              <a:buNone/>
            </a:pPr>
            <a:r>
              <a:rPr b="0" i="0" lang="en-US" sz="1400" u="none" cap="none" strike="noStrike">
                <a:solidFill>
                  <a:srgbClr val="DCD7E5"/>
                </a:solidFill>
                <a:latin typeface="Heebo Light"/>
                <a:ea typeface="Heebo Light"/>
                <a:cs typeface="Heebo Light"/>
                <a:sym typeface="Heebo Light"/>
              </a:rPr>
              <a:t>Healthcare professionals can easily input patient data into a straightforward interface, receiving instant predictions that aid in quick decision-making.</a:t>
            </a:r>
            <a:endParaRPr b="0" i="0" sz="1400" u="none" cap="none" strike="noStrike"/>
          </a:p>
        </p:txBody>
      </p:sp>
      <p:sp>
        <p:nvSpPr>
          <p:cNvPr id="189" name="Google Shape;189;p5"/>
          <p:cNvSpPr/>
          <p:nvPr/>
        </p:nvSpPr>
        <p:spPr>
          <a:xfrm>
            <a:off x="633532" y="7295674"/>
            <a:ext cx="13363337" cy="28956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preencoded.png" id="195" name="Google Shape;195;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96" name="Google Shape;196;p6"/>
          <p:cNvSpPr/>
          <p:nvPr/>
        </p:nvSpPr>
        <p:spPr>
          <a:xfrm>
            <a:off x="732711" y="576858"/>
            <a:ext cx="7678579" cy="1308497"/>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2F0F4"/>
              </a:buClr>
              <a:buSzPts val="4100"/>
              <a:buFont typeface="Montserrat"/>
              <a:buNone/>
            </a:pPr>
            <a:r>
              <a:rPr b="0" i="0" lang="en-US" sz="4100" u="none" cap="none" strike="noStrike">
                <a:solidFill>
                  <a:srgbClr val="F2F0F4"/>
                </a:solidFill>
                <a:latin typeface="Montserrat"/>
                <a:ea typeface="Montserrat"/>
                <a:cs typeface="Montserrat"/>
                <a:sym typeface="Montserrat"/>
              </a:rPr>
              <a:t>Collecting and Preprocessing the Data</a:t>
            </a:r>
            <a:endParaRPr b="0" i="0" sz="4100" u="none" cap="none" strike="noStrike"/>
          </a:p>
        </p:txBody>
      </p:sp>
      <p:sp>
        <p:nvSpPr>
          <p:cNvPr id="197" name="Google Shape;197;p6"/>
          <p:cNvSpPr/>
          <p:nvPr/>
        </p:nvSpPr>
        <p:spPr>
          <a:xfrm>
            <a:off x="1035248" y="2199323"/>
            <a:ext cx="22860" cy="5453301"/>
          </a:xfrm>
          <a:prstGeom prst="roundRect">
            <a:avLst>
              <a:gd fmla="val 384687"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1259324" y="2658904"/>
            <a:ext cx="732711" cy="22860"/>
          </a:xfrm>
          <a:prstGeom prst="roundRect">
            <a:avLst>
              <a:gd fmla="val 384687"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811173" y="2434828"/>
            <a:ext cx="471011" cy="471011"/>
          </a:xfrm>
          <a:prstGeom prst="roundRect">
            <a:avLst>
              <a:gd fmla="val 18670"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990005" y="2513290"/>
            <a:ext cx="113348" cy="3140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450"/>
              <a:buFont typeface="Montserrat"/>
              <a:buNone/>
            </a:pPr>
            <a:r>
              <a:rPr b="0" i="0" lang="en-US" sz="2450" u="none" cap="none" strike="noStrike">
                <a:solidFill>
                  <a:srgbClr val="DCD7E5"/>
                </a:solidFill>
                <a:latin typeface="Montserrat"/>
                <a:ea typeface="Montserrat"/>
                <a:cs typeface="Montserrat"/>
                <a:sym typeface="Montserrat"/>
              </a:rPr>
              <a:t>1</a:t>
            </a:r>
            <a:endParaRPr b="0" i="0" sz="2450" u="none" cap="none" strike="noStrike"/>
          </a:p>
        </p:txBody>
      </p:sp>
      <p:sp>
        <p:nvSpPr>
          <p:cNvPr id="201" name="Google Shape;201;p6"/>
          <p:cNvSpPr/>
          <p:nvPr/>
        </p:nvSpPr>
        <p:spPr>
          <a:xfrm>
            <a:off x="2198251" y="2408634"/>
            <a:ext cx="2617232" cy="3270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Data Acquisition</a:t>
            </a:r>
            <a:endParaRPr b="0" i="0" sz="2050" u="none" cap="none" strike="noStrike"/>
          </a:p>
        </p:txBody>
      </p:sp>
      <p:sp>
        <p:nvSpPr>
          <p:cNvPr id="202" name="Google Shape;202;p6"/>
          <p:cNvSpPr/>
          <p:nvPr/>
        </p:nvSpPr>
        <p:spPr>
          <a:xfrm>
            <a:off x="2198251" y="2861310"/>
            <a:ext cx="6213038"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600"/>
              <a:buFont typeface="Heebo Light"/>
              <a:buNone/>
            </a:pPr>
            <a:r>
              <a:rPr b="0" i="0" lang="en-US" sz="1600" u="none" cap="none" strike="noStrike">
                <a:solidFill>
                  <a:srgbClr val="DCD7E5"/>
                </a:solidFill>
                <a:latin typeface="Heebo Light"/>
                <a:ea typeface="Heebo Light"/>
                <a:cs typeface="Heebo Light"/>
                <a:sym typeface="Heebo Light"/>
              </a:rPr>
              <a:t>Gather relevant patient data from reliable sources.</a:t>
            </a:r>
            <a:endParaRPr b="0" i="0" sz="1600" u="none" cap="none" strike="noStrike"/>
          </a:p>
        </p:txBody>
      </p:sp>
      <p:sp>
        <p:nvSpPr>
          <p:cNvPr id="203" name="Google Shape;203;p6"/>
          <p:cNvSpPr/>
          <p:nvPr/>
        </p:nvSpPr>
        <p:spPr>
          <a:xfrm>
            <a:off x="1259324" y="4074557"/>
            <a:ext cx="732711" cy="22860"/>
          </a:xfrm>
          <a:prstGeom prst="roundRect">
            <a:avLst>
              <a:gd fmla="val 384687"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811173" y="3850481"/>
            <a:ext cx="471011" cy="471011"/>
          </a:xfrm>
          <a:prstGeom prst="roundRect">
            <a:avLst>
              <a:gd fmla="val 18670"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957501" y="3928943"/>
            <a:ext cx="178356" cy="3140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450"/>
              <a:buFont typeface="Montserrat"/>
              <a:buNone/>
            </a:pPr>
            <a:r>
              <a:rPr b="0" i="0" lang="en-US" sz="2450" u="none" cap="none" strike="noStrike">
                <a:solidFill>
                  <a:srgbClr val="DCD7E5"/>
                </a:solidFill>
                <a:latin typeface="Montserrat"/>
                <a:ea typeface="Montserrat"/>
                <a:cs typeface="Montserrat"/>
                <a:sym typeface="Montserrat"/>
              </a:rPr>
              <a:t>2</a:t>
            </a:r>
            <a:endParaRPr b="0" i="0" sz="2450" u="none" cap="none" strike="noStrike"/>
          </a:p>
        </p:txBody>
      </p:sp>
      <p:sp>
        <p:nvSpPr>
          <p:cNvPr id="206" name="Google Shape;206;p6"/>
          <p:cNvSpPr/>
          <p:nvPr/>
        </p:nvSpPr>
        <p:spPr>
          <a:xfrm>
            <a:off x="2198251" y="3824288"/>
            <a:ext cx="2617232" cy="3270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Data Cleaning</a:t>
            </a:r>
            <a:endParaRPr b="0" i="0" sz="2050" u="none" cap="none" strike="noStrike"/>
          </a:p>
        </p:txBody>
      </p:sp>
      <p:sp>
        <p:nvSpPr>
          <p:cNvPr id="207" name="Google Shape;207;p6"/>
          <p:cNvSpPr/>
          <p:nvPr/>
        </p:nvSpPr>
        <p:spPr>
          <a:xfrm>
            <a:off x="2198251" y="4276963"/>
            <a:ext cx="6213038"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600"/>
              <a:buFont typeface="Heebo Light"/>
              <a:buNone/>
            </a:pPr>
            <a:r>
              <a:rPr b="0" i="0" lang="en-US" sz="1600" u="none" cap="none" strike="noStrike">
                <a:solidFill>
                  <a:srgbClr val="DCD7E5"/>
                </a:solidFill>
                <a:latin typeface="Heebo Light"/>
                <a:ea typeface="Heebo Light"/>
                <a:cs typeface="Heebo Light"/>
                <a:sym typeface="Heebo Light"/>
              </a:rPr>
              <a:t>Handle missing values, outliers, and inconsistencies.</a:t>
            </a:r>
            <a:endParaRPr b="0" i="0" sz="1600" u="none" cap="none" strike="noStrike"/>
          </a:p>
        </p:txBody>
      </p:sp>
      <p:sp>
        <p:nvSpPr>
          <p:cNvPr id="208" name="Google Shape;208;p6"/>
          <p:cNvSpPr/>
          <p:nvPr/>
        </p:nvSpPr>
        <p:spPr>
          <a:xfrm>
            <a:off x="1259324" y="5490210"/>
            <a:ext cx="732711" cy="22860"/>
          </a:xfrm>
          <a:prstGeom prst="roundRect">
            <a:avLst>
              <a:gd fmla="val 384687"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811173" y="5266134"/>
            <a:ext cx="471011" cy="471011"/>
          </a:xfrm>
          <a:prstGeom prst="roundRect">
            <a:avLst>
              <a:gd fmla="val 18670"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958096" y="5344597"/>
            <a:ext cx="177165" cy="3140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450"/>
              <a:buFont typeface="Montserrat"/>
              <a:buNone/>
            </a:pPr>
            <a:r>
              <a:rPr b="0" i="0" lang="en-US" sz="2450" u="none" cap="none" strike="noStrike">
                <a:solidFill>
                  <a:srgbClr val="DCD7E5"/>
                </a:solidFill>
                <a:latin typeface="Montserrat"/>
                <a:ea typeface="Montserrat"/>
                <a:cs typeface="Montserrat"/>
                <a:sym typeface="Montserrat"/>
              </a:rPr>
              <a:t>3</a:t>
            </a:r>
            <a:endParaRPr b="0" i="0" sz="2450" u="none" cap="none" strike="noStrike"/>
          </a:p>
        </p:txBody>
      </p:sp>
      <p:sp>
        <p:nvSpPr>
          <p:cNvPr id="211" name="Google Shape;211;p6"/>
          <p:cNvSpPr/>
          <p:nvPr/>
        </p:nvSpPr>
        <p:spPr>
          <a:xfrm>
            <a:off x="2198251" y="5239941"/>
            <a:ext cx="2702719" cy="3270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Feature Engineering</a:t>
            </a:r>
            <a:endParaRPr b="0" i="0" sz="2050" u="none" cap="none" strike="noStrike"/>
          </a:p>
        </p:txBody>
      </p:sp>
      <p:sp>
        <p:nvSpPr>
          <p:cNvPr id="212" name="Google Shape;212;p6"/>
          <p:cNvSpPr/>
          <p:nvPr/>
        </p:nvSpPr>
        <p:spPr>
          <a:xfrm>
            <a:off x="2198251" y="5692616"/>
            <a:ext cx="6213038"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600"/>
              <a:buFont typeface="Heebo Light"/>
              <a:buNone/>
            </a:pPr>
            <a:r>
              <a:rPr b="0" i="0" lang="en-US" sz="1600" u="none" cap="none" strike="noStrike">
                <a:solidFill>
                  <a:srgbClr val="DCD7E5"/>
                </a:solidFill>
                <a:latin typeface="Heebo Light"/>
                <a:ea typeface="Heebo Light"/>
                <a:cs typeface="Heebo Light"/>
                <a:sym typeface="Heebo Light"/>
              </a:rPr>
              <a:t>Create new features to improve model performance.</a:t>
            </a:r>
            <a:endParaRPr b="0" i="0" sz="1600" u="none" cap="none" strike="noStrike"/>
          </a:p>
        </p:txBody>
      </p:sp>
      <p:sp>
        <p:nvSpPr>
          <p:cNvPr id="213" name="Google Shape;213;p6"/>
          <p:cNvSpPr/>
          <p:nvPr/>
        </p:nvSpPr>
        <p:spPr>
          <a:xfrm>
            <a:off x="1259324" y="6905863"/>
            <a:ext cx="732711" cy="22860"/>
          </a:xfrm>
          <a:prstGeom prst="roundRect">
            <a:avLst>
              <a:gd fmla="val 384687" name="adj"/>
            </a:avLst>
          </a:prstGeom>
          <a:solidFill>
            <a:srgbClr val="4A2C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811173" y="6681788"/>
            <a:ext cx="471011" cy="471011"/>
          </a:xfrm>
          <a:prstGeom prst="roundRect">
            <a:avLst>
              <a:gd fmla="val 18670"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942856" y="6760250"/>
            <a:ext cx="207645" cy="3140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CD7E5"/>
              </a:buClr>
              <a:buSzPts val="2450"/>
              <a:buFont typeface="Montserrat"/>
              <a:buNone/>
            </a:pPr>
            <a:r>
              <a:rPr b="0" i="0" lang="en-US" sz="2450" u="none" cap="none" strike="noStrike">
                <a:solidFill>
                  <a:srgbClr val="DCD7E5"/>
                </a:solidFill>
                <a:latin typeface="Montserrat"/>
                <a:ea typeface="Montserrat"/>
                <a:cs typeface="Montserrat"/>
                <a:sym typeface="Montserrat"/>
              </a:rPr>
              <a:t>4</a:t>
            </a:r>
            <a:endParaRPr b="0" i="0" sz="2450" u="none" cap="none" strike="noStrike"/>
          </a:p>
        </p:txBody>
      </p:sp>
      <p:sp>
        <p:nvSpPr>
          <p:cNvPr id="216" name="Google Shape;216;p6"/>
          <p:cNvSpPr/>
          <p:nvPr/>
        </p:nvSpPr>
        <p:spPr>
          <a:xfrm>
            <a:off x="2198251" y="6655594"/>
            <a:ext cx="3540562" cy="3270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CD7E5"/>
              </a:buClr>
              <a:buSzPts val="2050"/>
              <a:buFont typeface="Montserrat"/>
              <a:buNone/>
            </a:pPr>
            <a:r>
              <a:rPr b="0" i="0" lang="en-US" sz="2050" u="none" cap="none" strike="noStrike">
                <a:solidFill>
                  <a:srgbClr val="DCD7E5"/>
                </a:solidFill>
                <a:latin typeface="Montserrat"/>
                <a:ea typeface="Montserrat"/>
                <a:cs typeface="Montserrat"/>
                <a:sym typeface="Montserrat"/>
              </a:rPr>
              <a:t>handling imbalanced data </a:t>
            </a:r>
            <a:endParaRPr b="0" i="0" sz="2050" u="none" cap="none" strike="noStrike"/>
          </a:p>
        </p:txBody>
      </p:sp>
      <p:sp>
        <p:nvSpPr>
          <p:cNvPr id="217" name="Google Shape;217;p6"/>
          <p:cNvSpPr/>
          <p:nvPr/>
        </p:nvSpPr>
        <p:spPr>
          <a:xfrm>
            <a:off x="2198251" y="7108269"/>
            <a:ext cx="6213038"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CD7E5"/>
              </a:buClr>
              <a:buSzPts val="1600"/>
              <a:buFont typeface="Heebo Light"/>
              <a:buNone/>
            </a:pPr>
            <a:r>
              <a:rPr b="0" i="0" lang="en-US" sz="1600" u="none" cap="none" strike="noStrike">
                <a:solidFill>
                  <a:srgbClr val="DCD7E5"/>
                </a:solidFill>
                <a:latin typeface="Heebo Light"/>
                <a:ea typeface="Heebo Light"/>
                <a:cs typeface="Heebo Light"/>
                <a:sym typeface="Heebo Light"/>
              </a:rPr>
              <a:t>Scale or normalize data for optimal model training.</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7"/>
          <p:cNvSpPr/>
          <p:nvPr/>
        </p:nvSpPr>
        <p:spPr>
          <a:xfrm>
            <a:off x="793790" y="784503"/>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4450"/>
              <a:buFont typeface="Montserrat"/>
              <a:buNone/>
            </a:pPr>
            <a:r>
              <a:rPr b="0" i="0" lang="en-US" sz="4450" u="none" cap="none" strike="noStrike">
                <a:solidFill>
                  <a:srgbClr val="F2F0F4"/>
                </a:solidFill>
                <a:latin typeface="Montserrat"/>
                <a:ea typeface="Montserrat"/>
                <a:cs typeface="Montserrat"/>
                <a:sym typeface="Montserrat"/>
              </a:rPr>
              <a:t>Data Acquisition</a:t>
            </a:r>
            <a:endParaRPr b="0" i="0" sz="4450" u="none" cap="none" strike="noStrike"/>
          </a:p>
        </p:txBody>
      </p:sp>
      <p:pic>
        <p:nvPicPr>
          <p:cNvPr descr="preencoded.png" id="224" name="Google Shape;224;p7"/>
          <p:cNvPicPr preferRelativeResize="0"/>
          <p:nvPr/>
        </p:nvPicPr>
        <p:blipFill rotWithShape="1">
          <a:blip r:embed="rId3">
            <a:alphaModFix/>
          </a:blip>
          <a:srcRect b="0" l="0" r="0" t="0"/>
          <a:stretch/>
        </p:blipFill>
        <p:spPr>
          <a:xfrm>
            <a:off x="793790" y="1946910"/>
            <a:ext cx="4120753" cy="2546747"/>
          </a:xfrm>
          <a:prstGeom prst="rect">
            <a:avLst/>
          </a:prstGeom>
          <a:noFill/>
          <a:ln>
            <a:noFill/>
          </a:ln>
        </p:spPr>
      </p:pic>
      <p:sp>
        <p:nvSpPr>
          <p:cNvPr id="225" name="Google Shape;225;p7"/>
          <p:cNvSpPr/>
          <p:nvPr/>
        </p:nvSpPr>
        <p:spPr>
          <a:xfrm>
            <a:off x="793790" y="477714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Source</a:t>
            </a:r>
            <a:endParaRPr b="0" i="0" sz="2200" u="none" cap="none" strike="noStrike"/>
          </a:p>
        </p:txBody>
      </p:sp>
      <p:sp>
        <p:nvSpPr>
          <p:cNvPr id="226" name="Google Shape;226;p7"/>
          <p:cNvSpPr/>
          <p:nvPr/>
        </p:nvSpPr>
        <p:spPr>
          <a:xfrm>
            <a:off x="793790" y="5267563"/>
            <a:ext cx="4120753"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We acquired the dataset from Kaggle, specifically the 'Indicator of Heart Disease' dataset, updated in 2022. This dataset is widely used in medical research, making it a reliable source for our model.</a:t>
            </a:r>
            <a:endParaRPr b="0" i="0" sz="1750" u="none" cap="none" strike="noStrike"/>
          </a:p>
        </p:txBody>
      </p:sp>
      <p:pic>
        <p:nvPicPr>
          <p:cNvPr descr="preencoded.png" id="227" name="Google Shape;227;p7"/>
          <p:cNvPicPr preferRelativeResize="0"/>
          <p:nvPr/>
        </p:nvPicPr>
        <p:blipFill rotWithShape="1">
          <a:blip r:embed="rId4">
            <a:alphaModFix/>
          </a:blip>
          <a:srcRect b="0" l="0" r="0" t="0"/>
          <a:stretch/>
        </p:blipFill>
        <p:spPr>
          <a:xfrm>
            <a:off x="5254704" y="1946910"/>
            <a:ext cx="4120872" cy="2546866"/>
          </a:xfrm>
          <a:prstGeom prst="rect">
            <a:avLst/>
          </a:prstGeom>
          <a:noFill/>
          <a:ln>
            <a:noFill/>
          </a:ln>
        </p:spPr>
      </p:pic>
      <p:sp>
        <p:nvSpPr>
          <p:cNvPr id="228" name="Google Shape;228;p7"/>
          <p:cNvSpPr/>
          <p:nvPr/>
        </p:nvSpPr>
        <p:spPr>
          <a:xfrm>
            <a:off x="5254704" y="47772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Dataset Size</a:t>
            </a:r>
            <a:endParaRPr b="0" i="0" sz="2200" u="none" cap="none" strike="noStrike"/>
          </a:p>
        </p:txBody>
      </p:sp>
      <p:sp>
        <p:nvSpPr>
          <p:cNvPr id="229" name="Google Shape;229;p7"/>
          <p:cNvSpPr/>
          <p:nvPr/>
        </p:nvSpPr>
        <p:spPr>
          <a:xfrm>
            <a:off x="5254704" y="5267682"/>
            <a:ext cx="4120872"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The dataset includes thousands of records, each with several key medical features such as age, cholesterol, blood pressure, chest pain type, and more.</a:t>
            </a:r>
            <a:endParaRPr b="0" i="0" sz="1750" u="none" cap="none" strike="noStrike"/>
          </a:p>
        </p:txBody>
      </p:sp>
      <p:pic>
        <p:nvPicPr>
          <p:cNvPr descr="preencoded.png" id="230" name="Google Shape;230;p7"/>
          <p:cNvPicPr preferRelativeResize="0"/>
          <p:nvPr/>
        </p:nvPicPr>
        <p:blipFill rotWithShape="1">
          <a:blip r:embed="rId5">
            <a:alphaModFix/>
          </a:blip>
          <a:srcRect b="0" l="0" r="0" t="0"/>
          <a:stretch/>
        </p:blipFill>
        <p:spPr>
          <a:xfrm>
            <a:off x="9715738" y="1946910"/>
            <a:ext cx="4120753" cy="2546747"/>
          </a:xfrm>
          <a:prstGeom prst="rect">
            <a:avLst/>
          </a:prstGeom>
          <a:noFill/>
          <a:ln>
            <a:noFill/>
          </a:ln>
        </p:spPr>
      </p:pic>
      <p:sp>
        <p:nvSpPr>
          <p:cNvPr id="231" name="Google Shape;231;p7"/>
          <p:cNvSpPr/>
          <p:nvPr/>
        </p:nvSpPr>
        <p:spPr>
          <a:xfrm>
            <a:off x="9715738" y="477714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Importance</a:t>
            </a:r>
            <a:endParaRPr b="0" i="0" sz="2200" u="none" cap="none" strike="noStrike"/>
          </a:p>
        </p:txBody>
      </p:sp>
      <p:sp>
        <p:nvSpPr>
          <p:cNvPr id="232" name="Google Shape;232;p7"/>
          <p:cNvSpPr/>
          <p:nvPr/>
        </p:nvSpPr>
        <p:spPr>
          <a:xfrm>
            <a:off x="9715738" y="5267563"/>
            <a:ext cx="4120753"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Light"/>
              <a:buNone/>
            </a:pPr>
            <a:r>
              <a:rPr b="0" i="0" lang="en-US" sz="1750" u="none" cap="none" strike="noStrike">
                <a:solidFill>
                  <a:srgbClr val="DCD7E5"/>
                </a:solidFill>
                <a:latin typeface="Heebo Light"/>
                <a:ea typeface="Heebo Light"/>
                <a:cs typeface="Heebo Light"/>
                <a:sym typeface="Heebo Light"/>
              </a:rPr>
              <a:t>Using a credible dataset is crucial for accurate machine learning predictions, especially in healthcare where the data needs to be accurate and relevant to real-world scenarios.</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8"/>
          <p:cNvSpPr/>
          <p:nvPr/>
        </p:nvSpPr>
        <p:spPr>
          <a:xfrm>
            <a:off x="621149" y="488037"/>
            <a:ext cx="4437102" cy="554593"/>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F2F0F4"/>
              </a:buClr>
              <a:buSzPts val="3450"/>
              <a:buFont typeface="Montserrat"/>
              <a:buNone/>
            </a:pPr>
            <a:r>
              <a:rPr b="0" i="0" lang="en-US" sz="3450" u="none" cap="none" strike="noStrike">
                <a:solidFill>
                  <a:srgbClr val="F2F0F4"/>
                </a:solidFill>
                <a:latin typeface="Montserrat"/>
                <a:ea typeface="Montserrat"/>
                <a:cs typeface="Montserrat"/>
                <a:sym typeface="Montserrat"/>
              </a:rPr>
              <a:t>Data Cleaning</a:t>
            </a:r>
            <a:endParaRPr b="0" i="0" sz="3450" u="none" cap="none" strike="noStrike"/>
          </a:p>
        </p:txBody>
      </p:sp>
      <p:pic>
        <p:nvPicPr>
          <p:cNvPr descr="preencoded.png" id="239" name="Google Shape;239;p8"/>
          <p:cNvPicPr preferRelativeResize="0"/>
          <p:nvPr/>
        </p:nvPicPr>
        <p:blipFill rotWithShape="1">
          <a:blip r:embed="rId3">
            <a:alphaModFix/>
          </a:blip>
          <a:srcRect b="0" l="0" r="0" t="0"/>
          <a:stretch/>
        </p:blipFill>
        <p:spPr>
          <a:xfrm>
            <a:off x="621149" y="1397556"/>
            <a:ext cx="443627" cy="443627"/>
          </a:xfrm>
          <a:prstGeom prst="rect">
            <a:avLst/>
          </a:prstGeom>
          <a:noFill/>
          <a:ln>
            <a:noFill/>
          </a:ln>
        </p:spPr>
      </p:pic>
      <p:sp>
        <p:nvSpPr>
          <p:cNvPr id="240" name="Google Shape;240;p8"/>
          <p:cNvSpPr/>
          <p:nvPr/>
        </p:nvSpPr>
        <p:spPr>
          <a:xfrm>
            <a:off x="621149" y="2018586"/>
            <a:ext cx="2218492" cy="27717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CD7E5"/>
              </a:buClr>
              <a:buSzPts val="1700"/>
              <a:buFont typeface="Montserrat"/>
              <a:buNone/>
            </a:pPr>
            <a:r>
              <a:rPr b="0" i="0" lang="en-US" sz="1700" u="none" cap="none" strike="noStrike">
                <a:solidFill>
                  <a:srgbClr val="DCD7E5"/>
                </a:solidFill>
                <a:latin typeface="Montserrat"/>
                <a:ea typeface="Montserrat"/>
                <a:cs typeface="Montserrat"/>
                <a:sym typeface="Montserrat"/>
              </a:rPr>
              <a:t>SQL</a:t>
            </a:r>
            <a:endParaRPr b="0" i="0" sz="1700" u="none" cap="none" strike="noStrike"/>
          </a:p>
        </p:txBody>
      </p:sp>
      <p:sp>
        <p:nvSpPr>
          <p:cNvPr id="241" name="Google Shape;241;p8"/>
          <p:cNvSpPr/>
          <p:nvPr/>
        </p:nvSpPr>
        <p:spPr>
          <a:xfrm>
            <a:off x="621149" y="2402205"/>
            <a:ext cx="6560939" cy="2839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CD7E5"/>
              </a:buClr>
              <a:buSzPts val="1350"/>
              <a:buFont typeface="Heebo Light"/>
              <a:buNone/>
            </a:pPr>
            <a:r>
              <a:rPr b="0" i="0" lang="en-US" sz="1350" u="none" cap="none" strike="noStrike">
                <a:solidFill>
                  <a:srgbClr val="DCD7E5"/>
                </a:solidFill>
                <a:latin typeface="Heebo Light"/>
                <a:ea typeface="Heebo Light"/>
                <a:cs typeface="Heebo Light"/>
                <a:sym typeface="Heebo Light"/>
              </a:rPr>
              <a:t>We used Microsoft SQL Server to add patient IDs and remove null values.</a:t>
            </a:r>
            <a:endParaRPr b="0" i="0" sz="1350" u="none" cap="none" strike="noStrike"/>
          </a:p>
        </p:txBody>
      </p:sp>
      <p:pic>
        <p:nvPicPr>
          <p:cNvPr descr="preencoded.png" id="242" name="Google Shape;242;p8"/>
          <p:cNvPicPr preferRelativeResize="0"/>
          <p:nvPr/>
        </p:nvPicPr>
        <p:blipFill rotWithShape="1">
          <a:blip r:embed="rId4">
            <a:alphaModFix/>
          </a:blip>
          <a:srcRect b="0" l="0" r="0" t="0"/>
          <a:stretch/>
        </p:blipFill>
        <p:spPr>
          <a:xfrm>
            <a:off x="621149" y="2885837"/>
            <a:ext cx="3825716" cy="4374713"/>
          </a:xfrm>
          <a:prstGeom prst="rect">
            <a:avLst/>
          </a:prstGeom>
          <a:noFill/>
          <a:ln>
            <a:noFill/>
          </a:ln>
        </p:spPr>
      </p:pic>
      <p:sp>
        <p:nvSpPr>
          <p:cNvPr id="243" name="Google Shape;243;p8"/>
          <p:cNvSpPr/>
          <p:nvPr/>
        </p:nvSpPr>
        <p:spPr>
          <a:xfrm>
            <a:off x="621149" y="7460218"/>
            <a:ext cx="6560939" cy="2839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SzPts val="1350"/>
              <a:buFont typeface="Arial"/>
              <a:buNone/>
            </a:pPr>
            <a:r>
              <a:t/>
            </a:r>
            <a:endParaRPr b="0" i="0" sz="1350" u="none" cap="none" strike="noStrike"/>
          </a:p>
        </p:txBody>
      </p:sp>
      <p:pic>
        <p:nvPicPr>
          <p:cNvPr descr="preencoded.png" id="244" name="Google Shape;244;p8"/>
          <p:cNvPicPr preferRelativeResize="0"/>
          <p:nvPr/>
        </p:nvPicPr>
        <p:blipFill rotWithShape="1">
          <a:blip r:embed="rId5">
            <a:alphaModFix/>
          </a:blip>
          <a:srcRect b="0" l="0" r="0" t="0"/>
          <a:stretch/>
        </p:blipFill>
        <p:spPr>
          <a:xfrm>
            <a:off x="7448312" y="1397556"/>
            <a:ext cx="443627" cy="443627"/>
          </a:xfrm>
          <a:prstGeom prst="rect">
            <a:avLst/>
          </a:prstGeom>
          <a:noFill/>
          <a:ln>
            <a:noFill/>
          </a:ln>
        </p:spPr>
      </p:pic>
      <p:sp>
        <p:nvSpPr>
          <p:cNvPr id="245" name="Google Shape;245;p8"/>
          <p:cNvSpPr/>
          <p:nvPr/>
        </p:nvSpPr>
        <p:spPr>
          <a:xfrm>
            <a:off x="7448312" y="2018586"/>
            <a:ext cx="2558296" cy="27717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DCD7E5"/>
              </a:buClr>
              <a:buSzPts val="1700"/>
              <a:buFont typeface="Montserrat"/>
              <a:buNone/>
            </a:pPr>
            <a:r>
              <a:rPr b="0" i="0" lang="en-US" sz="1700" u="none" cap="none" strike="noStrike">
                <a:solidFill>
                  <a:srgbClr val="DCD7E5"/>
                </a:solidFill>
                <a:latin typeface="Montserrat"/>
                <a:ea typeface="Montserrat"/>
                <a:cs typeface="Montserrat"/>
                <a:sym typeface="Montserrat"/>
              </a:rPr>
              <a:t>Azure Data Warehouse</a:t>
            </a:r>
            <a:endParaRPr b="0" i="0" sz="1700" u="none" cap="none" strike="noStrike"/>
          </a:p>
        </p:txBody>
      </p:sp>
      <p:sp>
        <p:nvSpPr>
          <p:cNvPr id="246" name="Google Shape;246;p8"/>
          <p:cNvSpPr/>
          <p:nvPr/>
        </p:nvSpPr>
        <p:spPr>
          <a:xfrm>
            <a:off x="7448312" y="2402205"/>
            <a:ext cx="6560939" cy="567928"/>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DCD7E5"/>
              </a:buClr>
              <a:buSzPts val="1350"/>
              <a:buFont typeface="Heebo Light"/>
              <a:buNone/>
            </a:pPr>
            <a:r>
              <a:rPr b="0" i="0" lang="en-US" sz="1350" u="none" cap="none" strike="noStrike">
                <a:solidFill>
                  <a:srgbClr val="DCD7E5"/>
                </a:solidFill>
                <a:latin typeface="Heebo Light"/>
                <a:ea typeface="Heebo Light"/>
                <a:cs typeface="Heebo Light"/>
                <a:sym typeface="Heebo Light"/>
              </a:rPr>
              <a:t>After cleaning the data in Microsoft SQL Server, we uploaded the new CSV file to Azure Data Warehouse.</a:t>
            </a:r>
            <a:endParaRPr b="0" i="0" sz="1350" u="none" cap="none" strike="noStrike"/>
          </a:p>
        </p:txBody>
      </p:sp>
      <p:pic>
        <p:nvPicPr>
          <p:cNvPr descr="preencoded.png" id="247" name="Google Shape;247;p8"/>
          <p:cNvPicPr preferRelativeResize="0"/>
          <p:nvPr/>
        </p:nvPicPr>
        <p:blipFill rotWithShape="1">
          <a:blip r:embed="rId6">
            <a:alphaModFix/>
          </a:blip>
          <a:srcRect b="0" l="0" r="0" t="0"/>
          <a:stretch/>
        </p:blipFill>
        <p:spPr>
          <a:xfrm>
            <a:off x="7448312" y="3169801"/>
            <a:ext cx="6560939" cy="2537222"/>
          </a:xfrm>
          <a:prstGeom prst="rect">
            <a:avLst/>
          </a:prstGeom>
          <a:noFill/>
          <a:ln>
            <a:noFill/>
          </a:ln>
        </p:spPr>
      </p:pic>
      <p:sp>
        <p:nvSpPr>
          <p:cNvPr id="248" name="Google Shape;248;p8"/>
          <p:cNvSpPr/>
          <p:nvPr/>
        </p:nvSpPr>
        <p:spPr>
          <a:xfrm>
            <a:off x="7448312" y="5906691"/>
            <a:ext cx="6560939" cy="283964"/>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SzPts val="1350"/>
              <a:buFont typeface="Arial"/>
              <a:buNone/>
            </a:pPr>
            <a:r>
              <a:t/>
            </a:r>
            <a:endParaRPr b="0" i="0" sz="13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9"/>
          <p:cNvSpPr/>
          <p:nvPr/>
        </p:nvSpPr>
        <p:spPr>
          <a:xfrm>
            <a:off x="686753" y="539591"/>
            <a:ext cx="4905970" cy="613291"/>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2F0F4"/>
              </a:buClr>
              <a:buSzPts val="3850"/>
              <a:buFont typeface="Montserrat"/>
              <a:buNone/>
            </a:pPr>
            <a:r>
              <a:rPr b="0" i="0" lang="en-US" sz="3850" u="none" cap="none" strike="noStrike">
                <a:solidFill>
                  <a:srgbClr val="F2F0F4"/>
                </a:solidFill>
                <a:latin typeface="Montserrat"/>
                <a:ea typeface="Montserrat"/>
                <a:cs typeface="Montserrat"/>
                <a:sym typeface="Montserrat"/>
              </a:rPr>
              <a:t>Data cleaning</a:t>
            </a:r>
            <a:endParaRPr b="0" i="0" sz="3850" u="none" cap="none" strike="noStrike"/>
          </a:p>
        </p:txBody>
      </p:sp>
      <p:sp>
        <p:nvSpPr>
          <p:cNvPr id="255" name="Google Shape;255;p9"/>
          <p:cNvSpPr/>
          <p:nvPr/>
        </p:nvSpPr>
        <p:spPr>
          <a:xfrm>
            <a:off x="686753" y="1545312"/>
            <a:ext cx="13256895" cy="31384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Light"/>
              <a:buNone/>
            </a:pPr>
            <a:r>
              <a:rPr b="0" i="0" lang="en-US" sz="1500" u="none" cap="none" strike="noStrike">
                <a:solidFill>
                  <a:srgbClr val="DCD7E5"/>
                </a:solidFill>
                <a:latin typeface="Heebo Light"/>
                <a:ea typeface="Heebo Light"/>
                <a:cs typeface="Heebo Light"/>
                <a:sym typeface="Heebo Light"/>
              </a:rPr>
              <a:t>3) python colab:</a:t>
            </a:r>
            <a:endParaRPr b="0" i="0" sz="1500" u="none" cap="none" strike="noStrike"/>
          </a:p>
        </p:txBody>
      </p:sp>
      <p:pic>
        <p:nvPicPr>
          <p:cNvPr descr="preencoded.png" id="256" name="Google Shape;256;p9"/>
          <p:cNvPicPr preferRelativeResize="0"/>
          <p:nvPr/>
        </p:nvPicPr>
        <p:blipFill rotWithShape="1">
          <a:blip r:embed="rId3">
            <a:alphaModFix/>
          </a:blip>
          <a:srcRect b="0" l="0" r="0" t="0"/>
          <a:stretch/>
        </p:blipFill>
        <p:spPr>
          <a:xfrm>
            <a:off x="686753" y="2079903"/>
            <a:ext cx="6481286" cy="4005739"/>
          </a:xfrm>
          <a:prstGeom prst="rect">
            <a:avLst/>
          </a:prstGeom>
          <a:noFill/>
          <a:ln>
            <a:noFill/>
          </a:ln>
        </p:spPr>
      </p:pic>
      <p:sp>
        <p:nvSpPr>
          <p:cNvPr id="257" name="Google Shape;257;p9"/>
          <p:cNvSpPr/>
          <p:nvPr/>
        </p:nvSpPr>
        <p:spPr>
          <a:xfrm>
            <a:off x="686753" y="6330910"/>
            <a:ext cx="2598658" cy="306586"/>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CD7E5"/>
              </a:buClr>
              <a:buSzPts val="1900"/>
              <a:buFont typeface="Montserrat"/>
              <a:buNone/>
            </a:pPr>
            <a:r>
              <a:rPr b="0" i="0" lang="en-US" sz="1900" u="none" cap="none" strike="noStrike">
                <a:solidFill>
                  <a:srgbClr val="DCD7E5"/>
                </a:solidFill>
                <a:latin typeface="Montserrat"/>
                <a:ea typeface="Montserrat"/>
                <a:cs typeface="Montserrat"/>
                <a:sym typeface="Montserrat"/>
              </a:rPr>
              <a:t>Data Type Inspection</a:t>
            </a:r>
            <a:endParaRPr b="0" i="0" sz="1900" u="none" cap="none" strike="noStrike"/>
          </a:p>
        </p:txBody>
      </p:sp>
      <p:sp>
        <p:nvSpPr>
          <p:cNvPr id="258" name="Google Shape;258;p9"/>
          <p:cNvSpPr/>
          <p:nvPr/>
        </p:nvSpPr>
        <p:spPr>
          <a:xfrm>
            <a:off x="686753" y="6755130"/>
            <a:ext cx="6481286" cy="125539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Light"/>
              <a:buNone/>
            </a:pPr>
            <a:r>
              <a:rPr b="0" i="0" lang="en-US" sz="1500" u="none" cap="none" strike="noStrike">
                <a:solidFill>
                  <a:srgbClr val="DCD7E5"/>
                </a:solidFill>
                <a:latin typeface="Heebo Light"/>
                <a:ea typeface="Heebo Light"/>
                <a:cs typeface="Heebo Light"/>
                <a:sym typeface="Heebo Light"/>
              </a:rPr>
              <a:t>In Python Colab, we imported the data from our Azure Data Warehouse and performed a thorough inspection of the data types. This ensured we had a clear understanding of the data we were working with, which is crucial for accurate analysis.</a:t>
            </a:r>
            <a:endParaRPr b="0" i="0" sz="1500" u="none" cap="none" strike="noStrike"/>
          </a:p>
        </p:txBody>
      </p:sp>
      <p:pic>
        <p:nvPicPr>
          <p:cNvPr descr="preencoded.png" id="259" name="Google Shape;259;p9"/>
          <p:cNvPicPr preferRelativeResize="0"/>
          <p:nvPr/>
        </p:nvPicPr>
        <p:blipFill rotWithShape="1">
          <a:blip r:embed="rId4">
            <a:alphaModFix/>
          </a:blip>
          <a:srcRect b="0" l="0" r="0" t="0"/>
          <a:stretch/>
        </p:blipFill>
        <p:spPr>
          <a:xfrm>
            <a:off x="7462361" y="2079903"/>
            <a:ext cx="6481286" cy="4005739"/>
          </a:xfrm>
          <a:prstGeom prst="rect">
            <a:avLst/>
          </a:prstGeom>
          <a:noFill/>
          <a:ln>
            <a:noFill/>
          </a:ln>
        </p:spPr>
      </p:pic>
      <p:sp>
        <p:nvSpPr>
          <p:cNvPr id="260" name="Google Shape;260;p9"/>
          <p:cNvSpPr/>
          <p:nvPr/>
        </p:nvSpPr>
        <p:spPr>
          <a:xfrm>
            <a:off x="7462361" y="6330910"/>
            <a:ext cx="2452926" cy="306586"/>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CD7E5"/>
              </a:buClr>
              <a:buSzPts val="1900"/>
              <a:buFont typeface="Montserrat"/>
              <a:buNone/>
            </a:pPr>
            <a:r>
              <a:rPr b="0" i="0" lang="en-US" sz="1900" u="none" cap="none" strike="noStrike">
                <a:solidFill>
                  <a:srgbClr val="DCD7E5"/>
                </a:solidFill>
                <a:latin typeface="Montserrat"/>
                <a:ea typeface="Montserrat"/>
                <a:cs typeface="Montserrat"/>
                <a:sym typeface="Montserrat"/>
              </a:rPr>
              <a:t>Duplicate Removal</a:t>
            </a:r>
            <a:endParaRPr b="0" i="0" sz="1900" u="none" cap="none" strike="noStrike"/>
          </a:p>
        </p:txBody>
      </p:sp>
      <p:sp>
        <p:nvSpPr>
          <p:cNvPr id="261" name="Google Shape;261;p9"/>
          <p:cNvSpPr/>
          <p:nvPr/>
        </p:nvSpPr>
        <p:spPr>
          <a:xfrm>
            <a:off x="7462361" y="6755130"/>
            <a:ext cx="6481286" cy="94154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DCD7E5"/>
              </a:buClr>
              <a:buSzPts val="1500"/>
              <a:buFont typeface="Heebo Light"/>
              <a:buNone/>
            </a:pPr>
            <a:r>
              <a:rPr b="0" i="0" lang="en-US" sz="1500" u="none" cap="none" strike="noStrike">
                <a:solidFill>
                  <a:srgbClr val="DCD7E5"/>
                </a:solidFill>
                <a:latin typeface="Heebo Light"/>
                <a:ea typeface="Heebo Light"/>
                <a:cs typeface="Heebo Light"/>
                <a:sym typeface="Heebo Light"/>
              </a:rPr>
              <a:t>After inspecting the data types, we identified and removed any duplicate entries. This step is critical for maintaining the integrity and accuracy of our analysis, ensuring reliable and valid results.</a:t>
            </a:r>
            <a:endParaRPr b="0" i="0" sz="15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2024-10-19T19:17:49Z</dcterms:created>
  <dc:creator>PptxGenJS</dc:creator>
</cp:coreProperties>
</file>